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49"/>
  </p:notesMasterIdLst>
  <p:sldIdLst>
    <p:sldId id="256" r:id="rId3"/>
    <p:sldId id="257" r:id="rId4"/>
    <p:sldId id="258" r:id="rId5"/>
    <p:sldId id="259" r:id="rId6"/>
    <p:sldId id="260" r:id="rId7"/>
    <p:sldId id="261" r:id="rId8"/>
    <p:sldId id="262" r:id="rId9"/>
    <p:sldId id="263" r:id="rId10"/>
    <p:sldId id="264" r:id="rId11"/>
    <p:sldId id="269" r:id="rId12"/>
    <p:sldId id="265" r:id="rId13"/>
    <p:sldId id="266" r:id="rId14"/>
    <p:sldId id="267" r:id="rId15"/>
    <p:sldId id="268"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12192000" cy="6858000"/>
  <p:notesSz cx="6858000" cy="9144000"/>
  <p:embeddedFontLst>
    <p:embeddedFont>
      <p:font typeface="Avenir" panose="02000503020000020003" pitchFamily="2" charset="0"/>
      <p:regular r:id="rId50"/>
      <p:italic r:id="rId51"/>
    </p:embeddedFont>
    <p:embeddedFont>
      <p:font typeface="Avenir Book" panose="02000503020000020003" pitchFamily="2" charset="0"/>
      <p:regular r:id="rId52"/>
      <p:italic r:id="rId53"/>
    </p:embeddedFont>
    <p:embeddedFont>
      <p:font typeface="Lato" panose="020F0502020204030203" pitchFamily="34" charset="0"/>
      <p:regular r:id="rId54"/>
      <p:bold r:id="rId55"/>
      <p:italic r:id="rId56"/>
      <p:boldItalic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8" roundtripDataSignature="AMtx7mg7SME55vVxg5iUkMAuVvVfYgnhs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5"/>
  </p:normalViewPr>
  <p:slideViewPr>
    <p:cSldViewPr snapToGrid="0">
      <p:cViewPr varScale="1">
        <p:scale>
          <a:sx n="119" d="100"/>
          <a:sy n="119" d="100"/>
        </p:scale>
        <p:origin x="856" y="184"/>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font" Target="fonts/font1.fntdata"/><Relationship Id="rId55" Type="http://schemas.openxmlformats.org/officeDocument/2006/relationships/font" Target="fonts/font6.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4.fntdata"/><Relationship Id="rId58" Type="http://customschemas.google.com/relationships/presentationmetadata" Target="metadata"/><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7.fntdata"/><Relationship Id="rId8" Type="http://schemas.openxmlformats.org/officeDocument/2006/relationships/slide" Target="slides/slide6.xml"/><Relationship Id="rId51" Type="http://schemas.openxmlformats.org/officeDocument/2006/relationships/font" Target="fonts/font2.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5.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3.fntdata"/><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venir Book" panose="02000503020000020003" pitchFamily="2" charset="0"/>
                <a:ea typeface="Avenir Book" panose="02000503020000020003" pitchFamily="2" charset="0"/>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en-US"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venir Book" panose="02000503020000020003" pitchFamily="2" charset="0"/>
                <a:ea typeface="Avenir Book" panose="02000503020000020003" pitchFamily="2" charset="0"/>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en-US"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dirty="0"/>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venir Book" panose="02000503020000020003" pitchFamily="2" charset="0"/>
                <a:ea typeface="Avenir Book" panose="02000503020000020003" pitchFamily="2" charset="0"/>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en-US"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lvl1pPr>
              <a:defRPr b="0" i="0">
                <a:latin typeface="Avenir Book" panose="02000503020000020003" pitchFamily="2" charset="0"/>
              </a:defRPr>
            </a:lvl1pPr>
          </a:lstStyle>
          <a:p>
            <a:pPr algn="r"/>
            <a:fld id="{00000000-1234-1234-1234-123412341234}" type="slidenum">
              <a:rPr lang="en-US" sz="1200" smtClean="0">
                <a:solidFill>
                  <a:schemeClr val="dk1"/>
                </a:solidFill>
                <a:ea typeface="Calibri"/>
                <a:cs typeface="Calibri"/>
                <a:sym typeface="Calibri"/>
              </a:rPr>
              <a:pPr algn="r"/>
              <a:t>‹#›</a:t>
            </a:fld>
            <a:endParaRPr lang="en-US" sz="1200" dirty="0">
              <a:solidFill>
                <a:schemeClr val="dk1"/>
              </a:solidFill>
              <a:ea typeface="Calibri"/>
              <a:cs typeface="Calibri"/>
              <a:sym typeface="Calibri"/>
            </a:endParaRPr>
          </a:p>
        </p:txBody>
      </p:sp>
    </p:spTree>
  </p:cSld>
  <p:clrMap bg1="lt1" tx1="dk1" bg2="dk2" tx2="lt2" accent1="accent1" accent2="accent2" accent3="accent3" accent4="accent4" accent5="accent5" accent6="accent6" hlink="hlink" folHlink="folHlink"/>
  <p:notesStyle>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venir Book" panose="02000503020000020003" pitchFamily="2" charset="0"/>
        <a:ea typeface="Avenir Book" panose="02000503020000020003" pitchFamily="2" charset="0"/>
        <a:cs typeface="Arial"/>
        <a:sym typeface="Arial"/>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98" name="Google Shape;9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218" name="Google Shape;21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192" name="Google Shape;19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198" name="Google Shape;19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204" name="Google Shape;20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212" name="Google Shape;21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229" name="Google Shape;22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258" name="Google Shape;25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271" name="Google Shape;27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278" name="Google Shape;27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286" name="Google Shape;28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107" name="Google Shape;10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chemeClr val="dk1"/>
              </a:buClr>
              <a:buSzPts val="1200"/>
              <a:buFont typeface="Calibri"/>
              <a:buNone/>
            </a:pPr>
            <a:r>
              <a:rPr lang="en-US" dirty="0">
                <a:latin typeface="Avenir Book" panose="02000503020000020003" pitchFamily="2" charset="0"/>
              </a:rPr>
              <a:t>GIS generated plot of the distribution of habitat types and in the San Emilio forest site. ES=ephemeral stream, VB=valley bottom, SLP1&amp;2=differential slopes, HT/R=hilltop/ridge, SS=steep slope, MT=mesa top. Elevational range: 308-354 m. Plot size: 680m x 240m. </a:t>
            </a:r>
            <a:endParaRPr dirty="0">
              <a:latin typeface="Avenir Book" panose="02000503020000020003" pitchFamily="2" charset="0"/>
            </a:endParaRPr>
          </a:p>
          <a:p>
            <a:pPr marL="0" lvl="0" indent="0" algn="l" rtl="0">
              <a:spcBef>
                <a:spcPts val="0"/>
              </a:spcBef>
              <a:spcAft>
                <a:spcPts val="0"/>
              </a:spcAft>
              <a:buNone/>
            </a:pPr>
            <a:endParaRPr dirty="0">
              <a:latin typeface="Avenir Book" panose="02000503020000020003" pitchFamily="2" charset="0"/>
            </a:endParaRPr>
          </a:p>
        </p:txBody>
      </p:sp>
      <p:sp>
        <p:nvSpPr>
          <p:cNvPr id="295" name="Google Shape;295;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Avenir Book" panose="02000503020000020003" pitchFamily="2" charset="0"/>
              </a:rPr>
              <a:t>20</a:t>
            </a:fld>
            <a:endParaRPr dirty="0">
              <a:latin typeface="Avenir Book" panose="02000503020000020003" pitchFamily="2"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305" name="Google Shape;30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312" name="Google Shape;31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318" name="Google Shape;31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326" name="Google Shape;32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342" name="Google Shape;34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351" name="Google Shape;351;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r>
              <a:rPr lang="en-US" sz="1200" dirty="0">
                <a:solidFill>
                  <a:schemeClr val="dk1"/>
                </a:solidFill>
                <a:latin typeface="Avenir Book" panose="02000503020000020003" pitchFamily="2" charset="0"/>
                <a:sym typeface="Calibri"/>
              </a:rPr>
              <a:t>The geographic distribution of two species (</a:t>
            </a:r>
            <a:r>
              <a:rPr lang="en-US" sz="1200" dirty="0" err="1">
                <a:solidFill>
                  <a:schemeClr val="dk1"/>
                </a:solidFill>
                <a:latin typeface="Avenir Book" panose="02000503020000020003" pitchFamily="2" charset="0"/>
                <a:sym typeface="Calibri"/>
              </a:rPr>
              <a:t>Rhedera</a:t>
            </a:r>
            <a:r>
              <a:rPr lang="en-US" sz="1200" dirty="0">
                <a:solidFill>
                  <a:schemeClr val="dk1"/>
                </a:solidFill>
                <a:latin typeface="Avenir Book" panose="02000503020000020003" pitchFamily="2" charset="0"/>
                <a:sym typeface="Calibri"/>
              </a:rPr>
              <a:t> </a:t>
            </a:r>
            <a:r>
              <a:rPr lang="en-US" sz="1200" dirty="0" err="1">
                <a:solidFill>
                  <a:schemeClr val="dk1"/>
                </a:solidFill>
                <a:latin typeface="Avenir Book" panose="02000503020000020003" pitchFamily="2" charset="0"/>
                <a:sym typeface="Calibri"/>
              </a:rPr>
              <a:t>trinerva</a:t>
            </a:r>
            <a:r>
              <a:rPr lang="en-US" sz="1200" dirty="0">
                <a:solidFill>
                  <a:schemeClr val="dk1"/>
                </a:solidFill>
                <a:latin typeface="Avenir Book" panose="02000503020000020003" pitchFamily="2" charset="0"/>
                <a:sym typeface="Calibri"/>
              </a:rPr>
              <a:t> (red) more abundant on dry hill tops and </a:t>
            </a:r>
            <a:r>
              <a:rPr lang="en-US" sz="1200" dirty="0" err="1">
                <a:solidFill>
                  <a:schemeClr val="dk1"/>
                </a:solidFill>
                <a:latin typeface="Avenir Book" panose="02000503020000020003" pitchFamily="2" charset="0"/>
                <a:sym typeface="Calibri"/>
              </a:rPr>
              <a:t>Luehea</a:t>
            </a:r>
            <a:r>
              <a:rPr lang="en-US" sz="1200" dirty="0">
                <a:solidFill>
                  <a:schemeClr val="dk1"/>
                </a:solidFill>
                <a:latin typeface="Avenir Book" panose="02000503020000020003" pitchFamily="2" charset="0"/>
                <a:sym typeface="Calibri"/>
              </a:rPr>
              <a:t> speciosa (green), more abundant in early successional habitats are also shown.</a:t>
            </a:r>
            <a:r>
              <a:rPr lang="en-US" dirty="0">
                <a:latin typeface="Avenir Book" panose="02000503020000020003" pitchFamily="2" charset="0"/>
              </a:rPr>
              <a:t> </a:t>
            </a:r>
            <a:endParaRPr dirty="0">
              <a:latin typeface="Avenir Book" panose="02000503020000020003" pitchFamily="2" charset="0"/>
            </a:endParaRPr>
          </a:p>
        </p:txBody>
      </p:sp>
      <p:sp>
        <p:nvSpPr>
          <p:cNvPr id="362" name="Google Shape;362;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Avenir Book" panose="02000503020000020003" pitchFamily="2" charset="0"/>
              </a:rPr>
              <a:t>27</a:t>
            </a:fld>
            <a:endParaRPr dirty="0">
              <a:latin typeface="Avenir Book" panose="02000503020000020003" pitchFamily="2"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372" name="Google Shape;372;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382" name="Google Shape;382;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121" name="Google Shape;12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389" name="Google Shape;389;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405" name="Google Shape;405;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435" name="Google Shape;43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441" name="Google Shape;441;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447" name="Google Shape;447;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457" name="Google Shape;457;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465" name="Google Shape;465;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472" name="Google Shape;472;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484" name="Google Shape;484;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502" name="Google Shape;502;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128" name="Google Shape;12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513" name="Google Shape;513;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519" name="Google Shape;519;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530" name="Google Shape;530;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539" name="Google Shape;539;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546" name="Google Shape;546;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558" name="Google Shape;558;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565" name="Google Shape;565;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138" name="Google Shape;13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148" name="Google Shape;14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159" name="Google Shape;15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171" name="Google Shape;17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183" name="Google Shape;18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b="0" i="0">
                <a:latin typeface="Avenir Book" panose="02000503020000020003" pitchFamily="2"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7" name="Google Shape;17;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b="0" i="0">
                <a:latin typeface="Avenir Book" panose="02000503020000020003" pitchFamily="2"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 name="Google Shape;18;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19" name="Google Shape;19;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20" name="Google Shape;20;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b="0" i="0">
                <a:latin typeface="Avenir Book" panose="02000503020000020003" pitchFamily="2"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74" name="Google Shape;74;p5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b="0" i="0">
                <a:latin typeface="Avenir Book" panose="02000503020000020003" pitchFamily="2"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5" name="Google Shape;75;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76" name="Google Shape;76;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77" name="Google Shape;77;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6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b="0" i="0">
                <a:latin typeface="Avenir Book" panose="02000503020000020003" pitchFamily="2"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80" name="Google Shape;80;p6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b="0" i="0">
                <a:latin typeface="Avenir Book" panose="02000503020000020003" pitchFamily="2"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81" name="Google Shape;81;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82" name="Google Shape;82;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83" name="Google Shape;83;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0"/>
        <p:cNvGrpSpPr/>
        <p:nvPr/>
      </p:nvGrpSpPr>
      <p:grpSpPr>
        <a:xfrm>
          <a:off x="0" y="0"/>
          <a:ext cx="0" cy="0"/>
          <a:chOff x="0" y="0"/>
          <a:chExt cx="0" cy="0"/>
        </a:xfrm>
      </p:grpSpPr>
      <p:sp>
        <p:nvSpPr>
          <p:cNvPr id="91" name="Google Shape;91;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b="0" i="0">
                <a:latin typeface="Avenir Book" panose="02000503020000020003" pitchFamily="2"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92" name="Google Shape;92;p5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b="0" i="0">
                <a:latin typeface="Avenir Book" panose="02000503020000020003" pitchFamily="2" charset="0"/>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dirty="0"/>
          </a:p>
        </p:txBody>
      </p:sp>
      <p:sp>
        <p:nvSpPr>
          <p:cNvPr id="93" name="Google Shape;93;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94" name="Google Shape;94;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95" name="Google Shape;95;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4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b="0" i="0">
                <a:latin typeface="Avenir Book" panose="02000503020000020003" pitchFamily="2"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3" name="Google Shape;23;p4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b="0" i="0">
                <a:latin typeface="Avenir Book" panose="02000503020000020003" pitchFamily="2" charset="0"/>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
        <p:nvSpPr>
          <p:cNvPr id="24" name="Google Shape;24;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25" name="Google Shape;25;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26" name="Google Shape;26;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b="0" i="0">
                <a:latin typeface="Avenir Book" panose="02000503020000020003" pitchFamily="2"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9" name="Google Shape;29;p5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b="0" i="0">
                <a:solidFill>
                  <a:srgbClr val="888888"/>
                </a:solidFill>
                <a:latin typeface="Avenir Book" panose="02000503020000020003" pitchFamily="2" charset="0"/>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dirty="0"/>
          </a:p>
        </p:txBody>
      </p:sp>
      <p:sp>
        <p:nvSpPr>
          <p:cNvPr id="30" name="Google Shape;30;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31" name="Google Shape;31;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32" name="Google Shape;32;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b="0" i="0">
                <a:latin typeface="Avenir Book" panose="02000503020000020003" pitchFamily="2"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5" name="Google Shape;35;p5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b="0" i="0">
                <a:latin typeface="Avenir Book" panose="02000503020000020003" pitchFamily="2"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36" name="Google Shape;36;p5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b="0" i="0">
                <a:latin typeface="Avenir Book" panose="02000503020000020003" pitchFamily="2"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37" name="Google Shape;37;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38" name="Google Shape;38;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39" name="Google Shape;39;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5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b="0" i="0">
                <a:latin typeface="Avenir Book" panose="02000503020000020003" pitchFamily="2"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2" name="Google Shape;42;p5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0" i="0">
                <a:latin typeface="Avenir Book" panose="02000503020000020003" pitchFamily="2" charset="0"/>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dirty="0"/>
          </a:p>
        </p:txBody>
      </p:sp>
      <p:sp>
        <p:nvSpPr>
          <p:cNvPr id="43" name="Google Shape;43;p5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b="0" i="0">
                <a:latin typeface="Avenir Book" panose="02000503020000020003" pitchFamily="2"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4" name="Google Shape;44;p5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0" i="0">
                <a:latin typeface="Avenir Book" panose="02000503020000020003" pitchFamily="2" charset="0"/>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dirty="0"/>
          </a:p>
        </p:txBody>
      </p:sp>
      <p:sp>
        <p:nvSpPr>
          <p:cNvPr id="45" name="Google Shape;45;p5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b="0" i="0">
                <a:latin typeface="Avenir Book" panose="02000503020000020003" pitchFamily="2" charset="0"/>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6" name="Google Shape;46;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47" name="Google Shape;47;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48" name="Google Shape;48;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5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b="0" i="0">
                <a:latin typeface="Avenir Book" panose="02000503020000020003" pitchFamily="2"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51" name="Google Shape;51;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52" name="Google Shape;52;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53" name="Google Shape;53;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56" name="Google Shape;56;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57" name="Google Shape;57;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5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b="0" i="0">
                <a:latin typeface="Avenir Book" panose="02000503020000020003" pitchFamily="2"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60" name="Google Shape;60;p5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b="0" i="0">
                <a:latin typeface="Avenir Book" panose="02000503020000020003" pitchFamily="2" charset="0"/>
              </a:defRPr>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dirty="0"/>
          </a:p>
        </p:txBody>
      </p:sp>
      <p:sp>
        <p:nvSpPr>
          <p:cNvPr id="61" name="Google Shape;61;p5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b="0" i="0">
                <a:latin typeface="Avenir Book" panose="02000503020000020003" pitchFamily="2" charset="0"/>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62" name="Google Shape;62;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63" name="Google Shape;63;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64" name="Google Shape;64;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5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b="0" i="0">
                <a:latin typeface="Avenir Book" panose="02000503020000020003" pitchFamily="2"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67" name="Google Shape;67;p58"/>
          <p:cNvSpPr>
            <a:spLocks noGrp="1"/>
          </p:cNvSpPr>
          <p:nvPr>
            <p:ph type="pic" idx="2"/>
          </p:nvPr>
        </p:nvSpPr>
        <p:spPr>
          <a:xfrm>
            <a:off x="5183188" y="987425"/>
            <a:ext cx="6172200" cy="4873625"/>
          </a:xfrm>
          <a:prstGeom prst="rect">
            <a:avLst/>
          </a:prstGeom>
          <a:noFill/>
          <a:ln>
            <a:noFill/>
          </a:ln>
        </p:spPr>
      </p:sp>
      <p:sp>
        <p:nvSpPr>
          <p:cNvPr id="68" name="Google Shape;68;p5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b="0" i="0">
                <a:latin typeface="Avenir Book" panose="02000503020000020003" pitchFamily="2" charset="0"/>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69" name="Google Shape;69;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70" name="Google Shape;70;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71" name="Google Shape;71;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b="0" i="0"/>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1" name="Google Shape;11;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12" name="Google Shape;12;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venir Book" panose="02000503020000020003" pitchFamily="2" charset="0"/>
                <a:ea typeface="Avenir Book" panose="02000503020000020003" pitchFamily="2" charset="0"/>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en-US" dirty="0"/>
          </a:p>
        </p:txBody>
      </p:sp>
      <p:sp>
        <p:nvSpPr>
          <p:cNvPr id="13" name="Google Shape;13;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venir Book" panose="02000503020000020003" pitchFamily="2" charset="0"/>
                <a:ea typeface="Avenir Book" panose="02000503020000020003" pitchFamily="2" charset="0"/>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lang="en-US" dirty="0"/>
          </a:p>
        </p:txBody>
      </p:sp>
      <p:sp>
        <p:nvSpPr>
          <p:cNvPr id="14" name="Google Shape;14;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venir Book" panose="02000503020000020003" pitchFamily="2" charset="0"/>
                <a:ea typeface="Avenir Book" panose="02000503020000020003" pitchFamily="2" charset="0"/>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venir Book" panose="02000503020000020003" pitchFamily="2" charset="0"/>
          <a:ea typeface="Avenir Book" panose="02000503020000020003"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venir Book" panose="02000503020000020003" pitchFamily="2" charset="0"/>
          <a:ea typeface="Avenir Book" panose="02000503020000020003"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4"/>
        <p:cNvGrpSpPr/>
        <p:nvPr/>
      </p:nvGrpSpPr>
      <p:grpSpPr>
        <a:xfrm>
          <a:off x="0" y="0"/>
          <a:ext cx="0" cy="0"/>
          <a:chOff x="0" y="0"/>
          <a:chExt cx="0" cy="0"/>
        </a:xfrm>
      </p:grpSpPr>
      <p:sp>
        <p:nvSpPr>
          <p:cNvPr id="85" name="Google Shape;85;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86" name="Google Shape;86;p5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dirty="0"/>
          </a:p>
        </p:txBody>
      </p:sp>
      <p:sp>
        <p:nvSpPr>
          <p:cNvPr id="87" name="Google Shape;87;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a:solidFill>
                  <a:schemeClr val="lt1"/>
                </a:solidFill>
                <a:latin typeface="Avenir Book" panose="02000503020000020003" pitchFamily="2" charset="0"/>
                <a:ea typeface="Avenir Book" panose="02000503020000020003" pitchFamily="2" charset="0"/>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lang="en-US" dirty="0"/>
          </a:p>
        </p:txBody>
      </p:sp>
      <p:sp>
        <p:nvSpPr>
          <p:cNvPr id="88" name="Google Shape;88;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a:solidFill>
                  <a:schemeClr val="lt1"/>
                </a:solidFill>
                <a:latin typeface="Avenir Book" panose="02000503020000020003" pitchFamily="2" charset="0"/>
                <a:ea typeface="Avenir Book" panose="02000503020000020003" pitchFamily="2" charset="0"/>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lang="en-US" dirty="0"/>
          </a:p>
        </p:txBody>
      </p:sp>
      <p:sp>
        <p:nvSpPr>
          <p:cNvPr id="89" name="Google Shape;89;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a:solidFill>
                  <a:schemeClr val="lt1"/>
                </a:solidFill>
                <a:latin typeface="Avenir Book" panose="02000503020000020003" pitchFamily="2" charset="0"/>
                <a:ea typeface="Avenir Book" panose="02000503020000020003" pitchFamily="2" charset="0"/>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fld id="{00000000-1234-1234-1234-123412341234}" type="slidenum">
              <a:rPr lang="en-US" smtClean="0"/>
              <a:pPr/>
              <a:t>‹#›</a:t>
            </a:fld>
            <a:endParaRPr lang="en-US" dirty="0"/>
          </a:p>
        </p:txBody>
      </p:sp>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venir Book" panose="02000503020000020003" pitchFamily="2" charset="0"/>
          <a:ea typeface="Avenir Book" panose="02000503020000020003"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venir Book" panose="02000503020000020003" pitchFamily="2" charset="0"/>
          <a:ea typeface="Avenir Book" panose="02000503020000020003"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2.jpg"/></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4.jp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jp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jpg"/></Relationships>
</file>

<file path=ppt/slides/_rels/slide1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5.jp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39.jpg"/><Relationship Id="rId4" Type="http://schemas.openxmlformats.org/officeDocument/2006/relationships/image" Target="../media/image38.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43.jpg"/></Relationships>
</file>

<file path=ppt/slides/_rels/slide2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52.png"/><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56.png"/><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61.png"/></Relationships>
</file>

<file path=ppt/slides/_rels/slide3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66.png"/></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68.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72.png"/><Relationship Id="rId4" Type="http://schemas.openxmlformats.org/officeDocument/2006/relationships/image" Target="../media/image71.png"/></Relationships>
</file>

<file path=ppt/slides/_rels/slide4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45.xml"/><Relationship Id="rId1" Type="http://schemas.openxmlformats.org/officeDocument/2006/relationships/slideLayout" Target="../slideLayouts/slideLayout1.xml"/><Relationship Id="rId5" Type="http://schemas.openxmlformats.org/officeDocument/2006/relationships/image" Target="../media/image77.png"/><Relationship Id="rId4" Type="http://schemas.openxmlformats.org/officeDocument/2006/relationships/image" Target="../media/image76.jp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0.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
          <p:cNvSpPr txBox="1">
            <a:spLocks noGrp="1"/>
          </p:cNvSpPr>
          <p:nvPr>
            <p:ph type="title"/>
          </p:nvPr>
        </p:nvSpPr>
        <p:spPr>
          <a:xfrm>
            <a:off x="111211" y="264760"/>
            <a:ext cx="12080789" cy="132556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dirty="0"/>
              <a:t>An Introduction to the San Emilio Forest Dynamics Plot: Assessing the drivers underlying four decades of change in a neotropical seasonally dry forest</a:t>
            </a:r>
            <a:endParaRPr dirty="0"/>
          </a:p>
        </p:txBody>
      </p:sp>
      <p:pic>
        <p:nvPicPr>
          <p:cNvPr id="101" name="Google Shape;101;p1"/>
          <p:cNvPicPr preferRelativeResize="0"/>
          <p:nvPr/>
        </p:nvPicPr>
        <p:blipFill rotWithShape="1">
          <a:blip r:embed="rId3">
            <a:alphaModFix/>
          </a:blip>
          <a:srcRect/>
          <a:stretch/>
        </p:blipFill>
        <p:spPr>
          <a:xfrm>
            <a:off x="2971590" y="1839309"/>
            <a:ext cx="4576789" cy="4950046"/>
          </a:xfrm>
          <a:prstGeom prst="rect">
            <a:avLst/>
          </a:prstGeom>
          <a:noFill/>
          <a:ln>
            <a:noFill/>
          </a:ln>
        </p:spPr>
      </p:pic>
      <p:pic>
        <p:nvPicPr>
          <p:cNvPr id="102" name="Google Shape;102;p1"/>
          <p:cNvPicPr preferRelativeResize="0"/>
          <p:nvPr/>
        </p:nvPicPr>
        <p:blipFill rotWithShape="1">
          <a:blip r:embed="rId4">
            <a:alphaModFix/>
          </a:blip>
          <a:srcRect/>
          <a:stretch/>
        </p:blipFill>
        <p:spPr>
          <a:xfrm>
            <a:off x="7597807" y="1839309"/>
            <a:ext cx="4532410" cy="4950046"/>
          </a:xfrm>
          <a:prstGeom prst="rect">
            <a:avLst/>
          </a:prstGeom>
          <a:noFill/>
          <a:ln>
            <a:noFill/>
          </a:ln>
        </p:spPr>
      </p:pic>
      <p:pic>
        <p:nvPicPr>
          <p:cNvPr id="103" name="Google Shape;103;p1"/>
          <p:cNvPicPr preferRelativeResize="0"/>
          <p:nvPr/>
        </p:nvPicPr>
        <p:blipFill rotWithShape="1">
          <a:blip r:embed="rId5">
            <a:alphaModFix/>
          </a:blip>
          <a:srcRect/>
          <a:stretch/>
        </p:blipFill>
        <p:spPr>
          <a:xfrm>
            <a:off x="111211" y="3888681"/>
            <a:ext cx="2810953" cy="2720309"/>
          </a:xfrm>
          <a:prstGeom prst="rect">
            <a:avLst/>
          </a:prstGeom>
          <a:noFill/>
          <a:ln>
            <a:noFill/>
          </a:ln>
        </p:spPr>
      </p:pic>
      <p:sp>
        <p:nvSpPr>
          <p:cNvPr id="104" name="Google Shape;104;p1"/>
          <p:cNvSpPr txBox="1"/>
          <p:nvPr/>
        </p:nvSpPr>
        <p:spPr>
          <a:xfrm>
            <a:off x="-61796" y="2072840"/>
            <a:ext cx="3206391" cy="18158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u="none" strike="noStrike" cap="none" dirty="0">
                <a:solidFill>
                  <a:schemeClr val="dk1"/>
                </a:solidFill>
                <a:latin typeface="Avenir Book" panose="02000503020000020003" pitchFamily="2" charset="0"/>
                <a:ea typeface="Calibri"/>
                <a:cs typeface="Calibri"/>
                <a:sym typeface="Calibri"/>
              </a:rPr>
              <a:t>Brian J. Enquist</a:t>
            </a:r>
            <a:endParaRPr dirty="0">
              <a:latin typeface="Avenir Book" panose="02000503020000020003" pitchFamily="2" charset="0"/>
            </a:endParaRPr>
          </a:p>
          <a:p>
            <a:pPr marL="0" marR="0" lvl="0" indent="0" algn="ctr" rtl="0">
              <a:spcBef>
                <a:spcPts val="0"/>
              </a:spcBef>
              <a:spcAft>
                <a:spcPts val="0"/>
              </a:spcAft>
              <a:buNone/>
            </a:pPr>
            <a:endParaRPr sz="2800" u="none" strike="noStrike" cap="none" dirty="0">
              <a:solidFill>
                <a:schemeClr val="dk1"/>
              </a:solidFill>
              <a:latin typeface="Avenir Book" panose="02000503020000020003" pitchFamily="2" charset="0"/>
              <a:ea typeface="Calibri"/>
              <a:cs typeface="Calibri"/>
              <a:sym typeface="Calibri"/>
            </a:endParaRPr>
          </a:p>
          <a:p>
            <a:pPr marL="0" marR="0" lvl="0" indent="0" algn="ctr" rtl="0">
              <a:spcBef>
                <a:spcPts val="0"/>
              </a:spcBef>
              <a:spcAft>
                <a:spcPts val="0"/>
              </a:spcAft>
              <a:buNone/>
            </a:pPr>
            <a:r>
              <a:rPr lang="en-US" sz="2800" u="none" strike="noStrike" cap="none" dirty="0">
                <a:solidFill>
                  <a:schemeClr val="dk1"/>
                </a:solidFill>
                <a:latin typeface="Avenir Book" panose="02000503020000020003" pitchFamily="2" charset="0"/>
                <a:ea typeface="Calibri"/>
                <a:cs typeface="Calibri"/>
                <a:sym typeface="Calibri"/>
              </a:rPr>
              <a:t>University of Arizona</a:t>
            </a:r>
            <a:endParaRPr dirty="0">
              <a:latin typeface="Avenir Book" panose="02000503020000020003"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9"/>
        <p:cNvGrpSpPr/>
        <p:nvPr/>
      </p:nvGrpSpPr>
      <p:grpSpPr>
        <a:xfrm>
          <a:off x="0" y="0"/>
          <a:ext cx="0" cy="0"/>
          <a:chOff x="0" y="0"/>
          <a:chExt cx="0" cy="0"/>
        </a:xfrm>
      </p:grpSpPr>
      <p:sp>
        <p:nvSpPr>
          <p:cNvPr id="220" name="Google Shape;220;p14"/>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venir Book" panose="02000503020000020003" pitchFamily="2" charset="0"/>
              <a:ea typeface="Calibri"/>
              <a:cs typeface="Calibri"/>
              <a:sym typeface="Calibri"/>
            </a:endParaRPr>
          </a:p>
        </p:txBody>
      </p:sp>
      <p:pic>
        <p:nvPicPr>
          <p:cNvPr id="221" name="Google Shape;221;p14"/>
          <p:cNvPicPr preferRelativeResize="0"/>
          <p:nvPr/>
        </p:nvPicPr>
        <p:blipFill rotWithShape="1">
          <a:blip r:embed="rId3">
            <a:alphaModFix/>
          </a:blip>
          <a:srcRect l="13773" r="15215" b="2"/>
          <a:stretch/>
        </p:blipFill>
        <p:spPr>
          <a:xfrm>
            <a:off x="171297" y="1324589"/>
            <a:ext cx="3794884" cy="6517096"/>
          </a:xfrm>
          <a:prstGeom prst="rect">
            <a:avLst/>
          </a:prstGeom>
          <a:noFill/>
          <a:ln>
            <a:noFill/>
          </a:ln>
        </p:spPr>
      </p:pic>
      <p:pic>
        <p:nvPicPr>
          <p:cNvPr id="222" name="Google Shape;222;p14"/>
          <p:cNvPicPr preferRelativeResize="0"/>
          <p:nvPr/>
        </p:nvPicPr>
        <p:blipFill rotWithShape="1">
          <a:blip r:embed="rId4">
            <a:alphaModFix/>
          </a:blip>
          <a:srcRect l="6230" r="3414" b="-4"/>
          <a:stretch/>
        </p:blipFill>
        <p:spPr>
          <a:xfrm>
            <a:off x="4184141" y="165371"/>
            <a:ext cx="3826711" cy="3176540"/>
          </a:xfrm>
          <a:prstGeom prst="rect">
            <a:avLst/>
          </a:prstGeom>
          <a:noFill/>
          <a:ln>
            <a:noFill/>
          </a:ln>
        </p:spPr>
      </p:pic>
      <p:pic>
        <p:nvPicPr>
          <p:cNvPr id="223" name="Google Shape;223;p14"/>
          <p:cNvPicPr preferRelativeResize="0"/>
          <p:nvPr/>
        </p:nvPicPr>
        <p:blipFill rotWithShape="1">
          <a:blip r:embed="rId5">
            <a:alphaModFix/>
          </a:blip>
          <a:srcRect r="9807" b="4"/>
          <a:stretch/>
        </p:blipFill>
        <p:spPr>
          <a:xfrm>
            <a:off x="8193992" y="159910"/>
            <a:ext cx="3826711" cy="3181966"/>
          </a:xfrm>
          <a:prstGeom prst="rect">
            <a:avLst/>
          </a:prstGeom>
          <a:noFill/>
          <a:ln>
            <a:noFill/>
          </a:ln>
        </p:spPr>
      </p:pic>
      <p:pic>
        <p:nvPicPr>
          <p:cNvPr id="224" name="Google Shape;224;p14"/>
          <p:cNvPicPr preferRelativeResize="0"/>
          <p:nvPr/>
        </p:nvPicPr>
        <p:blipFill rotWithShape="1">
          <a:blip r:embed="rId6">
            <a:alphaModFix/>
          </a:blip>
          <a:srcRect l="15223" r="32152"/>
          <a:stretch/>
        </p:blipFill>
        <p:spPr>
          <a:xfrm>
            <a:off x="4184141" y="3512234"/>
            <a:ext cx="3826711" cy="3175314"/>
          </a:xfrm>
          <a:prstGeom prst="rect">
            <a:avLst/>
          </a:prstGeom>
          <a:noFill/>
          <a:ln>
            <a:noFill/>
          </a:ln>
        </p:spPr>
      </p:pic>
      <p:pic>
        <p:nvPicPr>
          <p:cNvPr id="225" name="Google Shape;225;p14"/>
          <p:cNvPicPr preferRelativeResize="0"/>
          <p:nvPr/>
        </p:nvPicPr>
        <p:blipFill rotWithShape="1">
          <a:blip r:embed="rId7">
            <a:alphaModFix/>
          </a:blip>
          <a:srcRect l="3265" r="5019" b="-4"/>
          <a:stretch/>
        </p:blipFill>
        <p:spPr>
          <a:xfrm>
            <a:off x="8193992" y="3505966"/>
            <a:ext cx="3826711" cy="3181582"/>
          </a:xfrm>
          <a:prstGeom prst="rect">
            <a:avLst/>
          </a:prstGeom>
          <a:noFill/>
          <a:ln>
            <a:noFill/>
          </a:ln>
        </p:spPr>
      </p:pic>
      <p:sp>
        <p:nvSpPr>
          <p:cNvPr id="226" name="Google Shape;226;p14"/>
          <p:cNvSpPr txBox="1"/>
          <p:nvPr/>
        </p:nvSpPr>
        <p:spPr>
          <a:xfrm>
            <a:off x="196731" y="159910"/>
            <a:ext cx="3987410" cy="13849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dirty="0">
                <a:solidFill>
                  <a:schemeClr val="dk1"/>
                </a:solidFill>
                <a:latin typeface="Avenir Book" panose="02000503020000020003" pitchFamily="2" charset="0"/>
                <a:ea typeface="Calibri"/>
                <a:cs typeface="Calibri"/>
                <a:sym typeface="Calibri"/>
              </a:rPr>
              <a:t>The plot history is also a history of data technology </a:t>
            </a:r>
            <a:endParaRPr dirty="0">
              <a:latin typeface="Avenir Book" panose="02000503020000020003" pitchFamily="2"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93"/>
        <p:cNvGrpSpPr/>
        <p:nvPr/>
      </p:nvGrpSpPr>
      <p:grpSpPr>
        <a:xfrm>
          <a:off x="0" y="0"/>
          <a:ext cx="0" cy="0"/>
          <a:chOff x="0" y="0"/>
          <a:chExt cx="0" cy="0"/>
        </a:xfrm>
      </p:grpSpPr>
      <p:pic>
        <p:nvPicPr>
          <p:cNvPr id="194" name="Google Shape;194;p10" descr="A picture containing text&#10;&#10;Description automatically generated"/>
          <p:cNvPicPr preferRelativeResize="0">
            <a:picLocks noGrp="1"/>
          </p:cNvPicPr>
          <p:nvPr>
            <p:ph type="body" idx="1"/>
          </p:nvPr>
        </p:nvPicPr>
        <p:blipFill rotWithShape="1">
          <a:blip r:embed="rId3">
            <a:alphaModFix/>
          </a:blip>
          <a:srcRect/>
          <a:stretch/>
        </p:blipFill>
        <p:spPr>
          <a:xfrm>
            <a:off x="892885" y="32474"/>
            <a:ext cx="4568512" cy="6110142"/>
          </a:xfrm>
          <a:prstGeom prst="rect">
            <a:avLst/>
          </a:prstGeom>
          <a:noFill/>
          <a:ln>
            <a:noFill/>
          </a:ln>
        </p:spPr>
      </p:pic>
      <p:pic>
        <p:nvPicPr>
          <p:cNvPr id="195" name="Google Shape;195;p10" descr="Text&#10;&#10;Description automatically generated"/>
          <p:cNvPicPr preferRelativeResize="0"/>
          <p:nvPr/>
        </p:nvPicPr>
        <p:blipFill rotWithShape="1">
          <a:blip r:embed="rId4">
            <a:alphaModFix/>
          </a:blip>
          <a:srcRect/>
          <a:stretch/>
        </p:blipFill>
        <p:spPr>
          <a:xfrm>
            <a:off x="6443831" y="157913"/>
            <a:ext cx="4314164" cy="5984703"/>
          </a:xfrm>
          <a:prstGeom prst="rect">
            <a:avLst/>
          </a:prstGeom>
          <a:noFill/>
          <a:ln>
            <a:noFill/>
          </a:ln>
        </p:spPr>
      </p:pic>
      <p:sp>
        <p:nvSpPr>
          <p:cNvPr id="2" name="TextBox 1">
            <a:extLst>
              <a:ext uri="{FF2B5EF4-FFF2-40B4-BE49-F238E27FC236}">
                <a16:creationId xmlns:a16="http://schemas.microsoft.com/office/drawing/2014/main" id="{C390CDC4-F15F-F424-F822-7E7B2E6E3B21}"/>
              </a:ext>
            </a:extLst>
          </p:cNvPr>
          <p:cNvSpPr txBox="1"/>
          <p:nvPr/>
        </p:nvSpPr>
        <p:spPr>
          <a:xfrm>
            <a:off x="2458626" y="6252119"/>
            <a:ext cx="7274748" cy="523220"/>
          </a:xfrm>
          <a:prstGeom prst="rect">
            <a:avLst/>
          </a:prstGeom>
          <a:noFill/>
        </p:spPr>
        <p:txBody>
          <a:bodyPr wrap="none" rtlCol="0">
            <a:spAutoFit/>
          </a:bodyPr>
          <a:lstStyle/>
          <a:p>
            <a:pPr algn="ctr"/>
            <a:r>
              <a:rPr lang="en-US" dirty="0">
                <a:solidFill>
                  <a:schemeClr val="bg1"/>
                </a:solidFill>
              </a:rPr>
              <a:t>Entire San Emilio plot was gridded using metal stakes at 20m intervals. </a:t>
            </a:r>
          </a:p>
          <a:p>
            <a:pPr algn="ctr"/>
            <a:r>
              <a:rPr lang="en-US" dirty="0">
                <a:solidFill>
                  <a:schemeClr val="bg1"/>
                </a:solidFill>
              </a:rPr>
              <a:t>Each 20x20m subplot were mapped by hand using graph paper.  Data recorded on sheets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99"/>
        <p:cNvGrpSpPr/>
        <p:nvPr/>
      </p:nvGrpSpPr>
      <p:grpSpPr>
        <a:xfrm>
          <a:off x="0" y="0"/>
          <a:ext cx="0" cy="0"/>
          <a:chOff x="0" y="0"/>
          <a:chExt cx="0" cy="0"/>
        </a:xfrm>
      </p:grpSpPr>
      <p:pic>
        <p:nvPicPr>
          <p:cNvPr id="200" name="Google Shape;200;p11" descr="Diagram&#10;&#10;Description automatically generated"/>
          <p:cNvPicPr preferRelativeResize="0"/>
          <p:nvPr/>
        </p:nvPicPr>
        <p:blipFill rotWithShape="1">
          <a:blip r:embed="rId3">
            <a:alphaModFix/>
          </a:blip>
          <a:srcRect/>
          <a:stretch/>
        </p:blipFill>
        <p:spPr>
          <a:xfrm>
            <a:off x="-296247" y="-117120"/>
            <a:ext cx="5728997" cy="7638662"/>
          </a:xfrm>
          <a:prstGeom prst="rect">
            <a:avLst/>
          </a:prstGeom>
          <a:noFill/>
          <a:ln>
            <a:noFill/>
          </a:ln>
        </p:spPr>
      </p:pic>
      <p:pic>
        <p:nvPicPr>
          <p:cNvPr id="201" name="Google Shape;201;p11" descr="Map&#10;&#10;Description automatically generated"/>
          <p:cNvPicPr preferRelativeResize="0"/>
          <p:nvPr/>
        </p:nvPicPr>
        <p:blipFill rotWithShape="1">
          <a:blip r:embed="rId4">
            <a:alphaModFix/>
          </a:blip>
          <a:srcRect/>
          <a:stretch/>
        </p:blipFill>
        <p:spPr>
          <a:xfrm rot="-5400000">
            <a:off x="6267790" y="-501553"/>
            <a:ext cx="5150269" cy="6411558"/>
          </a:xfrm>
          <a:prstGeom prst="rect">
            <a:avLst/>
          </a:prstGeom>
          <a:noFill/>
          <a:ln>
            <a:noFill/>
          </a:ln>
        </p:spPr>
      </p:pic>
      <p:sp>
        <p:nvSpPr>
          <p:cNvPr id="3" name="TextBox 2">
            <a:extLst>
              <a:ext uri="{FF2B5EF4-FFF2-40B4-BE49-F238E27FC236}">
                <a16:creationId xmlns:a16="http://schemas.microsoft.com/office/drawing/2014/main" id="{E0AE7B6C-DC7B-37C3-21AC-E635451D43A8}"/>
              </a:ext>
            </a:extLst>
          </p:cNvPr>
          <p:cNvSpPr txBox="1"/>
          <p:nvPr/>
        </p:nvSpPr>
        <p:spPr>
          <a:xfrm>
            <a:off x="5637145" y="5924182"/>
            <a:ext cx="6411556" cy="738664"/>
          </a:xfrm>
          <a:prstGeom prst="rect">
            <a:avLst/>
          </a:prstGeom>
          <a:noFill/>
        </p:spPr>
        <p:txBody>
          <a:bodyPr wrap="square">
            <a:spAutoFit/>
          </a:bodyPr>
          <a:lstStyle/>
          <a:p>
            <a:pPr algn="ctr"/>
            <a:r>
              <a:rPr lang="en-US" sz="1400" dirty="0">
                <a:solidFill>
                  <a:schemeClr val="bg1"/>
                </a:solidFill>
              </a:rPr>
              <a:t>Species number recorded in each stem location. DBH recorded just outside stem location. Other information for each plot (ant colonies, fallen trees, topography) were also recorded in 1976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p12"/>
          <p:cNvPicPr preferRelativeResize="0"/>
          <p:nvPr/>
        </p:nvPicPr>
        <p:blipFill rotWithShape="1">
          <a:blip r:embed="rId3">
            <a:alphaModFix/>
          </a:blip>
          <a:srcRect/>
          <a:stretch/>
        </p:blipFill>
        <p:spPr>
          <a:xfrm>
            <a:off x="3762384" y="1350297"/>
            <a:ext cx="8265240" cy="4611013"/>
          </a:xfrm>
          <a:prstGeom prst="rect">
            <a:avLst/>
          </a:prstGeom>
          <a:noFill/>
          <a:ln w="9525" cap="flat" cmpd="sng">
            <a:solidFill>
              <a:schemeClr val="dk2"/>
            </a:solidFill>
            <a:prstDash val="solid"/>
            <a:round/>
            <a:headEnd type="none" w="sm" len="sm"/>
            <a:tailEnd type="none" w="sm" len="sm"/>
          </a:ln>
          <a:effectLst>
            <a:outerShdw blurRad="50800" dist="38100" dir="2700000" algn="tl" rotWithShape="0">
              <a:srgbClr val="000000">
                <a:alpha val="40000"/>
              </a:srgbClr>
            </a:outerShdw>
          </a:effectLst>
        </p:spPr>
      </p:pic>
      <p:sp>
        <p:nvSpPr>
          <p:cNvPr id="207" name="Google Shape;207;p12"/>
          <p:cNvSpPr txBox="1"/>
          <p:nvPr/>
        </p:nvSpPr>
        <p:spPr>
          <a:xfrm>
            <a:off x="149628" y="2320591"/>
            <a:ext cx="3699701" cy="2677616"/>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400"/>
              <a:buFont typeface="Arial"/>
              <a:buChar char="•"/>
            </a:pPr>
            <a:r>
              <a:rPr lang="en-US" sz="2400" dirty="0">
                <a:solidFill>
                  <a:schemeClr val="dk1"/>
                </a:solidFill>
                <a:latin typeface="Avenir Book" panose="02000503020000020003" pitchFamily="2" charset="0"/>
                <a:ea typeface="Calibri"/>
                <a:cs typeface="Calibri"/>
                <a:sym typeface="Calibri"/>
              </a:rPr>
              <a:t>But that work was in a similar tropical dry forest about 40km south</a:t>
            </a:r>
            <a:endParaRPr dirty="0">
              <a:latin typeface="Avenir Book" panose="02000503020000020003" pitchFamily="2" charset="0"/>
            </a:endParaRPr>
          </a:p>
          <a:p>
            <a:pPr marL="285750" marR="0" lvl="0" indent="-133350" algn="l" rtl="0">
              <a:spcBef>
                <a:spcPts val="0"/>
              </a:spcBef>
              <a:spcAft>
                <a:spcPts val="0"/>
              </a:spcAft>
              <a:buClr>
                <a:schemeClr val="dk1"/>
              </a:buClr>
              <a:buSzPts val="2400"/>
              <a:buFont typeface="Arial"/>
              <a:buNone/>
            </a:pPr>
            <a:endParaRPr sz="2400" dirty="0">
              <a:solidFill>
                <a:schemeClr val="dk1"/>
              </a:solidFill>
              <a:latin typeface="Avenir Book" panose="02000503020000020003" pitchFamily="2" charset="0"/>
              <a:ea typeface="Calibri"/>
              <a:cs typeface="Calibri"/>
              <a:sym typeface="Calibri"/>
            </a:endParaRPr>
          </a:p>
          <a:p>
            <a:pPr marL="285750" marR="0" lvl="0" indent="-285750" algn="l" rtl="0">
              <a:spcBef>
                <a:spcPts val="0"/>
              </a:spcBef>
              <a:spcAft>
                <a:spcPts val="0"/>
              </a:spcAft>
              <a:buClr>
                <a:schemeClr val="dk1"/>
              </a:buClr>
              <a:buSzPts val="2400"/>
              <a:buFont typeface="Arial"/>
              <a:buChar char="•"/>
            </a:pPr>
            <a:r>
              <a:rPr lang="en-US" sz="2400" dirty="0">
                <a:solidFill>
                  <a:schemeClr val="dk1"/>
                </a:solidFill>
                <a:latin typeface="Avenir Book" panose="02000503020000020003" pitchFamily="2" charset="0"/>
                <a:ea typeface="Calibri"/>
                <a:cs typeface="Calibri"/>
                <a:sym typeface="Calibri"/>
              </a:rPr>
              <a:t>It was cut and is now cattle pasture </a:t>
            </a:r>
            <a:endParaRPr dirty="0">
              <a:latin typeface="Avenir Book" panose="02000503020000020003" pitchFamily="2" charset="0"/>
            </a:endParaRPr>
          </a:p>
        </p:txBody>
      </p:sp>
      <p:sp>
        <p:nvSpPr>
          <p:cNvPr id="208" name="Google Shape;208;p12"/>
          <p:cNvSpPr txBox="1"/>
          <p:nvPr/>
        </p:nvSpPr>
        <p:spPr>
          <a:xfrm>
            <a:off x="294969" y="273079"/>
            <a:ext cx="11897031"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dirty="0">
                <a:solidFill>
                  <a:schemeClr val="accent1"/>
                </a:solidFill>
                <a:latin typeface="Avenir Book" panose="02000503020000020003" pitchFamily="2" charset="0"/>
                <a:ea typeface="Calibri"/>
                <a:cs typeface="Calibri"/>
                <a:sym typeface="Calibri"/>
              </a:rPr>
              <a:t>Is this the plot where Hubbell collected data for his 1979 paper?</a:t>
            </a:r>
            <a:endParaRPr dirty="0">
              <a:latin typeface="Avenir Book" panose="02000503020000020003" pitchFamily="2" charset="0"/>
            </a:endParaRPr>
          </a:p>
          <a:p>
            <a:pPr marL="0" marR="0" lvl="0" indent="0" algn="l" rtl="0">
              <a:spcBef>
                <a:spcPts val="0"/>
              </a:spcBef>
              <a:spcAft>
                <a:spcPts val="0"/>
              </a:spcAft>
              <a:buNone/>
            </a:pPr>
            <a:endParaRPr sz="3200" dirty="0">
              <a:solidFill>
                <a:schemeClr val="accent1"/>
              </a:solidFill>
              <a:latin typeface="Avenir Book" panose="02000503020000020003" pitchFamily="2" charset="0"/>
              <a:ea typeface="Calibri"/>
              <a:cs typeface="Calibri"/>
              <a:sym typeface="Calibri"/>
            </a:endParaRPr>
          </a:p>
        </p:txBody>
      </p:sp>
      <p:sp>
        <p:nvSpPr>
          <p:cNvPr id="209" name="Google Shape;209;p12"/>
          <p:cNvSpPr txBox="1"/>
          <p:nvPr/>
        </p:nvSpPr>
        <p:spPr>
          <a:xfrm>
            <a:off x="164376" y="1781552"/>
            <a:ext cx="902811" cy="461665"/>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400"/>
              <a:buFont typeface="Arial"/>
              <a:buChar char="•"/>
            </a:pPr>
            <a:r>
              <a:rPr lang="en-US" sz="2400" dirty="0">
                <a:solidFill>
                  <a:schemeClr val="dk1"/>
                </a:solidFill>
                <a:latin typeface="Avenir Book" panose="02000503020000020003" pitchFamily="2" charset="0"/>
                <a:ea typeface="Calibri"/>
                <a:cs typeface="Calibri"/>
                <a:sym typeface="Calibri"/>
              </a:rPr>
              <a:t>No </a:t>
            </a:r>
            <a:endParaRPr dirty="0">
              <a:latin typeface="Avenir Book" panose="02000503020000020003" pitchFamily="2"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0CECE"/>
        </a:solidFill>
        <a:effectLst/>
      </p:bgPr>
    </p:bg>
    <p:spTree>
      <p:nvGrpSpPr>
        <p:cNvPr id="1" name="Shape 213"/>
        <p:cNvGrpSpPr/>
        <p:nvPr/>
      </p:nvGrpSpPr>
      <p:grpSpPr>
        <a:xfrm>
          <a:off x="0" y="0"/>
          <a:ext cx="0" cy="0"/>
          <a:chOff x="0" y="0"/>
          <a:chExt cx="0" cy="0"/>
        </a:xfrm>
      </p:grpSpPr>
      <p:pic>
        <p:nvPicPr>
          <p:cNvPr id="214" name="Google Shape;214;p13"/>
          <p:cNvPicPr preferRelativeResize="0"/>
          <p:nvPr/>
        </p:nvPicPr>
        <p:blipFill rotWithShape="1">
          <a:blip r:embed="rId3">
            <a:alphaModFix/>
          </a:blip>
          <a:srcRect/>
          <a:stretch/>
        </p:blipFill>
        <p:spPr>
          <a:xfrm>
            <a:off x="349045" y="44244"/>
            <a:ext cx="7359445" cy="5816645"/>
          </a:xfrm>
          <a:prstGeom prst="rect">
            <a:avLst/>
          </a:prstGeom>
          <a:noFill/>
          <a:ln w="9525" cap="flat" cmpd="sng">
            <a:solidFill>
              <a:srgbClr val="31538F"/>
            </a:solidFill>
            <a:prstDash val="solid"/>
            <a:round/>
            <a:headEnd type="none" w="sm" len="sm"/>
            <a:tailEnd type="none" w="sm" len="sm"/>
          </a:ln>
          <a:effectLst>
            <a:outerShdw blurRad="50800" dist="38100" dir="2700000" algn="tl" rotWithShape="0">
              <a:srgbClr val="000000">
                <a:alpha val="40000"/>
              </a:srgbClr>
            </a:outerShdw>
          </a:effectLst>
        </p:spPr>
      </p:pic>
      <p:pic>
        <p:nvPicPr>
          <p:cNvPr id="215" name="Google Shape;215;p13"/>
          <p:cNvPicPr preferRelativeResize="0"/>
          <p:nvPr/>
        </p:nvPicPr>
        <p:blipFill rotWithShape="1">
          <a:blip r:embed="rId4">
            <a:alphaModFix/>
          </a:blip>
          <a:srcRect/>
          <a:stretch/>
        </p:blipFill>
        <p:spPr>
          <a:xfrm>
            <a:off x="4663716" y="2800006"/>
            <a:ext cx="6456568" cy="3984254"/>
          </a:xfrm>
          <a:prstGeom prst="rect">
            <a:avLst/>
          </a:prstGeom>
          <a:noFill/>
          <a:ln w="9525" cap="flat" cmpd="sng">
            <a:solidFill>
              <a:srgbClr val="31538F"/>
            </a:solidFill>
            <a:prstDash val="solid"/>
            <a:round/>
            <a:headEnd type="none" w="sm" len="sm"/>
            <a:tailEnd type="none" w="sm" len="sm"/>
          </a:ln>
          <a:effectLst>
            <a:outerShdw blurRad="50800" dist="38100" dir="2700000" algn="tl" rotWithShape="0">
              <a:srgbClr val="000000">
                <a:alpha val="40000"/>
              </a:srgbClr>
            </a:outerShdw>
          </a:effectLst>
        </p:spPr>
      </p:pic>
      <p:sp>
        <p:nvSpPr>
          <p:cNvPr id="3" name="TextBox 2">
            <a:extLst>
              <a:ext uri="{FF2B5EF4-FFF2-40B4-BE49-F238E27FC236}">
                <a16:creationId xmlns:a16="http://schemas.microsoft.com/office/drawing/2014/main" id="{655C85A7-AC6F-181E-61CD-4AC3F3C1D7F7}"/>
              </a:ext>
            </a:extLst>
          </p:cNvPr>
          <p:cNvSpPr txBox="1"/>
          <p:nvPr/>
        </p:nvSpPr>
        <p:spPr>
          <a:xfrm>
            <a:off x="7708490" y="622198"/>
            <a:ext cx="4683741" cy="1077218"/>
          </a:xfrm>
          <a:prstGeom prst="rect">
            <a:avLst/>
          </a:prstGeom>
          <a:noFill/>
        </p:spPr>
        <p:txBody>
          <a:bodyPr wrap="square">
            <a:spAutoFit/>
          </a:bodyPr>
          <a:lstStyle/>
          <a:p>
            <a:pPr algn="ctr"/>
            <a:r>
              <a:rPr lang="en-US" sz="3200" dirty="0">
                <a:solidFill>
                  <a:schemeClr val="accent1"/>
                </a:solidFill>
                <a:latin typeface="Avenir Book" panose="02000503020000020003" pitchFamily="2" charset="0"/>
                <a:cs typeface="Calibri"/>
                <a:sym typeface="Calibri"/>
              </a:rPr>
              <a:t>Earliest San Emilio publications</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5"/>
          <p:cNvSpPr/>
          <p:nvPr/>
        </p:nvSpPr>
        <p:spPr>
          <a:xfrm>
            <a:off x="5590250" y="3680017"/>
            <a:ext cx="407400" cy="363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dirty="0">
              <a:solidFill>
                <a:schemeClr val="dk1"/>
              </a:solidFill>
              <a:latin typeface="Avenir Book" panose="02000503020000020003" pitchFamily="2" charset="0"/>
              <a:ea typeface="Calibri"/>
              <a:cs typeface="Calibri"/>
              <a:sym typeface="Calibri"/>
            </a:endParaRPr>
          </a:p>
        </p:txBody>
      </p:sp>
      <p:sp>
        <p:nvSpPr>
          <p:cNvPr id="232" name="Google Shape;232;p15"/>
          <p:cNvSpPr/>
          <p:nvPr/>
        </p:nvSpPr>
        <p:spPr>
          <a:xfrm>
            <a:off x="5590250" y="1236117"/>
            <a:ext cx="407400" cy="363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dirty="0">
              <a:solidFill>
                <a:schemeClr val="dk1"/>
              </a:solidFill>
              <a:latin typeface="Avenir Book" panose="02000503020000020003" pitchFamily="2" charset="0"/>
              <a:ea typeface="Calibri"/>
              <a:cs typeface="Calibri"/>
              <a:sym typeface="Calibri"/>
            </a:endParaRPr>
          </a:p>
        </p:txBody>
      </p:sp>
      <p:sp>
        <p:nvSpPr>
          <p:cNvPr id="233" name="Google Shape;233;p15"/>
          <p:cNvSpPr/>
          <p:nvPr/>
        </p:nvSpPr>
        <p:spPr>
          <a:xfrm>
            <a:off x="8440450" y="3731917"/>
            <a:ext cx="407400" cy="363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dirty="0">
              <a:solidFill>
                <a:schemeClr val="dk1"/>
              </a:solidFill>
              <a:latin typeface="Avenir Book" panose="02000503020000020003" pitchFamily="2" charset="0"/>
              <a:ea typeface="Calibri"/>
              <a:cs typeface="Calibri"/>
              <a:sym typeface="Calibri"/>
            </a:endParaRPr>
          </a:p>
        </p:txBody>
      </p:sp>
      <p:sp>
        <p:nvSpPr>
          <p:cNvPr id="234" name="Google Shape;234;p15"/>
          <p:cNvSpPr txBox="1"/>
          <p:nvPr/>
        </p:nvSpPr>
        <p:spPr>
          <a:xfrm>
            <a:off x="312225" y="397242"/>
            <a:ext cx="7688100" cy="868500"/>
          </a:xfrm>
          <a:prstGeom prst="rect">
            <a:avLst/>
          </a:prstGeom>
          <a:noFill/>
          <a:ln>
            <a:noFill/>
          </a:ln>
        </p:spPr>
        <p:txBody>
          <a:bodyPr spcFirstLastPara="1" wrap="square" lIns="91425" tIns="91425" rIns="91425" bIns="91425" anchor="t"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4400" dirty="0">
                <a:solidFill>
                  <a:schemeClr val="dk1"/>
                </a:solidFill>
                <a:latin typeface="Avenir Book" panose="02000503020000020003" pitchFamily="2" charset="0"/>
                <a:ea typeface="Calibri"/>
                <a:cs typeface="Calibri"/>
                <a:sym typeface="Calibri"/>
              </a:rPr>
              <a:t>Post 1976 Protocol</a:t>
            </a:r>
            <a:endParaRPr dirty="0">
              <a:latin typeface="Avenir Book" panose="02000503020000020003" pitchFamily="2" charset="0"/>
            </a:endParaRPr>
          </a:p>
        </p:txBody>
      </p:sp>
      <p:sp>
        <p:nvSpPr>
          <p:cNvPr id="235" name="Google Shape;235;p15"/>
          <p:cNvSpPr txBox="1"/>
          <p:nvPr/>
        </p:nvSpPr>
        <p:spPr>
          <a:xfrm>
            <a:off x="728424" y="1343604"/>
            <a:ext cx="8011125" cy="3569400"/>
          </a:xfrm>
          <a:prstGeom prst="rect">
            <a:avLst/>
          </a:prstGeom>
          <a:noFill/>
          <a:ln>
            <a:noFill/>
          </a:ln>
        </p:spPr>
        <p:txBody>
          <a:bodyPr spcFirstLastPara="1" wrap="square" lIns="91425" tIns="91425" rIns="91425" bIns="91425" anchor="t" anchorCtr="0">
            <a:normAutofit fontScale="70000" lnSpcReduction="20000"/>
          </a:bodyPr>
          <a:lstStyle/>
          <a:p>
            <a:pPr marL="0" marR="0" lvl="0" indent="0" algn="l" rtl="0">
              <a:lnSpc>
                <a:spcPct val="90000"/>
              </a:lnSpc>
              <a:spcBef>
                <a:spcPts val="0"/>
              </a:spcBef>
              <a:spcAft>
                <a:spcPts val="0"/>
              </a:spcAft>
              <a:buClr>
                <a:schemeClr val="dk1"/>
              </a:buClr>
              <a:buSzPct val="100000"/>
              <a:buFont typeface="Arial"/>
              <a:buNone/>
            </a:pPr>
            <a:endParaRPr sz="2800" dirty="0">
              <a:solidFill>
                <a:schemeClr val="dk1"/>
              </a:solidFill>
              <a:latin typeface="Avenir Book" panose="02000503020000020003" pitchFamily="2" charset="0"/>
              <a:ea typeface="Calibri"/>
              <a:cs typeface="Calibri"/>
              <a:sym typeface="Calibri"/>
            </a:endParaRPr>
          </a:p>
          <a:p>
            <a:pPr marL="0" marR="0" lvl="0" indent="0" algn="l" rtl="0">
              <a:lnSpc>
                <a:spcPct val="90000"/>
              </a:lnSpc>
              <a:spcBef>
                <a:spcPts val="0"/>
              </a:spcBef>
              <a:spcAft>
                <a:spcPts val="0"/>
              </a:spcAft>
              <a:buClr>
                <a:schemeClr val="dk1"/>
              </a:buClr>
              <a:buSzPct val="100000"/>
              <a:buFont typeface="Arial"/>
              <a:buNone/>
            </a:pPr>
            <a:endParaRPr sz="2800" dirty="0">
              <a:solidFill>
                <a:schemeClr val="dk1"/>
              </a:solidFill>
              <a:latin typeface="Avenir Book" panose="02000503020000020003" pitchFamily="2" charset="0"/>
              <a:ea typeface="Calibri"/>
              <a:cs typeface="Calibri"/>
              <a:sym typeface="Calibri"/>
            </a:endParaRPr>
          </a:p>
          <a:p>
            <a:pPr marL="0" marR="0" lvl="0" indent="0" algn="l" rtl="0">
              <a:lnSpc>
                <a:spcPct val="90000"/>
              </a:lnSpc>
              <a:spcBef>
                <a:spcPts val="0"/>
              </a:spcBef>
              <a:spcAft>
                <a:spcPts val="0"/>
              </a:spcAft>
              <a:buClr>
                <a:schemeClr val="dk1"/>
              </a:buClr>
              <a:buSzPct val="100000"/>
              <a:buFont typeface="Arial"/>
              <a:buNone/>
            </a:pPr>
            <a:r>
              <a:rPr lang="en-US" sz="2800" dirty="0">
                <a:solidFill>
                  <a:schemeClr val="dk1"/>
                </a:solidFill>
                <a:latin typeface="Avenir Book" panose="02000503020000020003" pitchFamily="2" charset="0"/>
                <a:ea typeface="Calibri"/>
                <a:cs typeface="Calibri"/>
                <a:sym typeface="Calibri"/>
              </a:rPr>
              <a:t>Plots are divided into four triangles</a:t>
            </a:r>
            <a:endParaRPr dirty="0">
              <a:latin typeface="Avenir Book" panose="02000503020000020003" pitchFamily="2" charset="0"/>
            </a:endParaRPr>
          </a:p>
          <a:p>
            <a:pPr marL="0" marR="0" lvl="0" indent="0" algn="l" rtl="0">
              <a:lnSpc>
                <a:spcPct val="90000"/>
              </a:lnSpc>
              <a:spcBef>
                <a:spcPts val="0"/>
              </a:spcBef>
              <a:spcAft>
                <a:spcPts val="0"/>
              </a:spcAft>
              <a:buClr>
                <a:schemeClr val="dk1"/>
              </a:buClr>
              <a:buSzPct val="100000"/>
              <a:buFont typeface="Arial"/>
              <a:buNone/>
            </a:pPr>
            <a:r>
              <a:rPr lang="en-US" sz="2800" dirty="0">
                <a:solidFill>
                  <a:schemeClr val="dk1"/>
                </a:solidFill>
                <a:latin typeface="Avenir Book" panose="02000503020000020003" pitchFamily="2" charset="0"/>
                <a:ea typeface="Calibri"/>
                <a:cs typeface="Calibri"/>
                <a:sym typeface="Calibri"/>
              </a:rPr>
              <a:t>using tapes pulled between corners.</a:t>
            </a:r>
            <a:endParaRPr dirty="0">
              <a:latin typeface="Avenir Book" panose="02000503020000020003" pitchFamily="2" charset="0"/>
            </a:endParaRPr>
          </a:p>
          <a:p>
            <a:pPr marL="0" marR="0" lvl="0" indent="0" algn="l" rtl="0">
              <a:lnSpc>
                <a:spcPct val="90000"/>
              </a:lnSpc>
              <a:spcBef>
                <a:spcPts val="0"/>
              </a:spcBef>
              <a:spcAft>
                <a:spcPts val="0"/>
              </a:spcAft>
              <a:buClr>
                <a:schemeClr val="dk1"/>
              </a:buClr>
              <a:buSzPct val="100000"/>
              <a:buFont typeface="Arial"/>
              <a:buNone/>
            </a:pPr>
            <a:endParaRPr sz="2800" dirty="0">
              <a:solidFill>
                <a:schemeClr val="dk1"/>
              </a:solidFill>
              <a:latin typeface="Avenir Book" panose="02000503020000020003" pitchFamily="2" charset="0"/>
              <a:ea typeface="Calibri"/>
              <a:cs typeface="Calibri"/>
              <a:sym typeface="Calibri"/>
            </a:endParaRPr>
          </a:p>
          <a:p>
            <a:pPr marL="0" marR="0" lvl="0" indent="0" algn="l" rtl="0">
              <a:lnSpc>
                <a:spcPct val="90000"/>
              </a:lnSpc>
              <a:spcBef>
                <a:spcPts val="0"/>
              </a:spcBef>
              <a:spcAft>
                <a:spcPts val="0"/>
              </a:spcAft>
              <a:buClr>
                <a:schemeClr val="dk1"/>
              </a:buClr>
              <a:buSzPct val="100000"/>
              <a:buFont typeface="Arial"/>
              <a:buNone/>
            </a:pPr>
            <a:r>
              <a:rPr lang="en-US" sz="2800" dirty="0">
                <a:solidFill>
                  <a:schemeClr val="dk1"/>
                </a:solidFill>
                <a:latin typeface="Avenir Book" panose="02000503020000020003" pitchFamily="2" charset="0"/>
                <a:ea typeface="Calibri"/>
                <a:cs typeface="Calibri"/>
                <a:sym typeface="Calibri"/>
              </a:rPr>
              <a:t>Sample W -&gt; N -&gt; E -&gt; S</a:t>
            </a:r>
            <a:endParaRPr dirty="0">
              <a:latin typeface="Avenir Book" panose="02000503020000020003" pitchFamily="2" charset="0"/>
            </a:endParaRPr>
          </a:p>
          <a:p>
            <a:pPr marL="0" marR="0" lvl="0" indent="0" algn="l" rtl="0">
              <a:lnSpc>
                <a:spcPct val="90000"/>
              </a:lnSpc>
              <a:spcBef>
                <a:spcPts val="0"/>
              </a:spcBef>
              <a:spcAft>
                <a:spcPts val="0"/>
              </a:spcAft>
              <a:buClr>
                <a:schemeClr val="dk1"/>
              </a:buClr>
              <a:buSzPct val="100000"/>
              <a:buFont typeface="Arial"/>
              <a:buNone/>
            </a:pPr>
            <a:endParaRPr sz="2800" dirty="0">
              <a:solidFill>
                <a:schemeClr val="dk1"/>
              </a:solidFill>
              <a:latin typeface="Avenir Book" panose="02000503020000020003" pitchFamily="2" charset="0"/>
              <a:ea typeface="Calibri"/>
              <a:cs typeface="Calibri"/>
              <a:sym typeface="Calibri"/>
            </a:endParaRPr>
          </a:p>
          <a:p>
            <a:pPr marL="0" marR="0" lvl="0" indent="0" algn="l" rtl="0">
              <a:lnSpc>
                <a:spcPct val="90000"/>
              </a:lnSpc>
              <a:spcBef>
                <a:spcPts val="0"/>
              </a:spcBef>
              <a:spcAft>
                <a:spcPts val="0"/>
              </a:spcAft>
              <a:buClr>
                <a:schemeClr val="dk1"/>
              </a:buClr>
              <a:buSzPct val="100000"/>
              <a:buFont typeface="Arial"/>
              <a:buNone/>
            </a:pPr>
            <a:r>
              <a:rPr lang="en-US" sz="2800" dirty="0">
                <a:solidFill>
                  <a:schemeClr val="dk1"/>
                </a:solidFill>
                <a:latin typeface="Avenir Book" panose="02000503020000020003" pitchFamily="2" charset="0"/>
                <a:ea typeface="Calibri"/>
                <a:cs typeface="Calibri"/>
                <a:sym typeface="Calibri"/>
              </a:rPr>
              <a:t>						</a:t>
            </a:r>
            <a:endParaRPr dirty="0">
              <a:latin typeface="Avenir Book" panose="02000503020000020003" pitchFamily="2" charset="0"/>
            </a:endParaRPr>
          </a:p>
          <a:p>
            <a:pPr marL="0" marR="0" lvl="0" indent="0" algn="l" rtl="0">
              <a:lnSpc>
                <a:spcPct val="90000"/>
              </a:lnSpc>
              <a:spcBef>
                <a:spcPts val="0"/>
              </a:spcBef>
              <a:spcAft>
                <a:spcPts val="0"/>
              </a:spcAft>
              <a:buClr>
                <a:schemeClr val="dk1"/>
              </a:buClr>
              <a:buSzPct val="100000"/>
              <a:buFont typeface="Arial"/>
              <a:buNone/>
            </a:pPr>
            <a:r>
              <a:rPr lang="en-US" sz="2800" dirty="0">
                <a:solidFill>
                  <a:schemeClr val="dk1"/>
                </a:solidFill>
                <a:latin typeface="Avenir Book" panose="02000503020000020003" pitchFamily="2" charset="0"/>
                <a:ea typeface="Calibri"/>
                <a:cs typeface="Calibri"/>
                <a:sym typeface="Calibri"/>
              </a:rPr>
              <a:t>													</a:t>
            </a:r>
            <a:endParaRPr dirty="0">
              <a:latin typeface="Avenir Book" panose="02000503020000020003" pitchFamily="2" charset="0"/>
            </a:endParaRPr>
          </a:p>
          <a:p>
            <a:pPr marL="0" marR="0" lvl="0" indent="0" algn="l" rtl="0">
              <a:lnSpc>
                <a:spcPct val="90000"/>
              </a:lnSpc>
              <a:spcBef>
                <a:spcPts val="0"/>
              </a:spcBef>
              <a:spcAft>
                <a:spcPts val="0"/>
              </a:spcAft>
              <a:buClr>
                <a:schemeClr val="dk1"/>
              </a:buClr>
              <a:buSzPct val="100000"/>
              <a:buFont typeface="Arial"/>
              <a:buNone/>
            </a:pPr>
            <a:endParaRPr sz="2800" dirty="0">
              <a:solidFill>
                <a:schemeClr val="dk1"/>
              </a:solidFill>
              <a:latin typeface="Avenir Book" panose="02000503020000020003" pitchFamily="2" charset="0"/>
              <a:ea typeface="Calibri"/>
              <a:cs typeface="Calibri"/>
              <a:sym typeface="Calibri"/>
            </a:endParaRPr>
          </a:p>
          <a:p>
            <a:pPr marL="0" marR="0" lvl="0" indent="0" algn="l" rtl="0">
              <a:lnSpc>
                <a:spcPct val="90000"/>
              </a:lnSpc>
              <a:spcBef>
                <a:spcPts val="0"/>
              </a:spcBef>
              <a:spcAft>
                <a:spcPts val="0"/>
              </a:spcAft>
              <a:buClr>
                <a:schemeClr val="dk1"/>
              </a:buClr>
              <a:buSzPct val="100000"/>
              <a:buFont typeface="Arial"/>
              <a:buNone/>
            </a:pPr>
            <a:endParaRPr sz="2800" dirty="0">
              <a:solidFill>
                <a:schemeClr val="dk1"/>
              </a:solidFill>
              <a:latin typeface="Avenir Book" panose="02000503020000020003" pitchFamily="2" charset="0"/>
              <a:ea typeface="Calibri"/>
              <a:cs typeface="Calibri"/>
              <a:sym typeface="Calibri"/>
            </a:endParaRPr>
          </a:p>
          <a:p>
            <a:pPr marL="0" marR="0" lvl="0" indent="0" algn="l" rtl="0">
              <a:lnSpc>
                <a:spcPct val="90000"/>
              </a:lnSpc>
              <a:spcBef>
                <a:spcPts val="0"/>
              </a:spcBef>
              <a:spcAft>
                <a:spcPts val="0"/>
              </a:spcAft>
              <a:buClr>
                <a:schemeClr val="dk1"/>
              </a:buClr>
              <a:buSzPct val="100000"/>
              <a:buFont typeface="Arial"/>
              <a:buNone/>
            </a:pPr>
            <a:r>
              <a:rPr lang="en-US" sz="2800" dirty="0">
                <a:solidFill>
                  <a:schemeClr val="dk1"/>
                </a:solidFill>
                <a:latin typeface="Avenir Book" panose="02000503020000020003" pitchFamily="2" charset="0"/>
                <a:ea typeface="Calibri"/>
                <a:cs typeface="Calibri"/>
                <a:sym typeface="Calibri"/>
              </a:rPr>
              <a:t>							</a:t>
            </a:r>
            <a:endParaRPr dirty="0">
              <a:latin typeface="Avenir Book" panose="02000503020000020003" pitchFamily="2" charset="0"/>
            </a:endParaRPr>
          </a:p>
          <a:p>
            <a:pPr marL="0" marR="0" lvl="0" indent="0" algn="l" rtl="0">
              <a:lnSpc>
                <a:spcPct val="90000"/>
              </a:lnSpc>
              <a:spcBef>
                <a:spcPts val="0"/>
              </a:spcBef>
              <a:spcAft>
                <a:spcPts val="0"/>
              </a:spcAft>
              <a:buClr>
                <a:schemeClr val="dk1"/>
              </a:buClr>
              <a:buSzPct val="100000"/>
              <a:buFont typeface="Arial"/>
              <a:buNone/>
            </a:pPr>
            <a:r>
              <a:rPr lang="en-US" sz="2800" dirty="0">
                <a:solidFill>
                  <a:schemeClr val="dk1"/>
                </a:solidFill>
                <a:latin typeface="Avenir Book" panose="02000503020000020003" pitchFamily="2" charset="0"/>
                <a:ea typeface="Calibri"/>
                <a:cs typeface="Calibri"/>
                <a:sym typeface="Calibri"/>
              </a:rPr>
              <a:t>							    Start here				   End here</a:t>
            </a:r>
            <a:endParaRPr dirty="0">
              <a:latin typeface="Avenir Book" panose="02000503020000020003" pitchFamily="2" charset="0"/>
            </a:endParaRPr>
          </a:p>
        </p:txBody>
      </p:sp>
      <p:sp>
        <p:nvSpPr>
          <p:cNvPr id="236" name="Google Shape;236;p15"/>
          <p:cNvSpPr/>
          <p:nvPr/>
        </p:nvSpPr>
        <p:spPr>
          <a:xfrm>
            <a:off x="5662940" y="1243979"/>
            <a:ext cx="3112200" cy="2844000"/>
          </a:xfrm>
          <a:custGeom>
            <a:avLst/>
            <a:gdLst/>
            <a:ahLst/>
            <a:cxnLst/>
            <a:rect l="l" t="t" r="r" b="b"/>
            <a:pathLst>
              <a:path w="124488" h="113760" extrusionOk="0">
                <a:moveTo>
                  <a:pt x="4885" y="101749"/>
                </a:moveTo>
                <a:cubicBezTo>
                  <a:pt x="5370" y="86956"/>
                  <a:pt x="-790" y="20317"/>
                  <a:pt x="7795" y="12993"/>
                </a:cubicBezTo>
                <a:cubicBezTo>
                  <a:pt x="16380" y="5669"/>
                  <a:pt x="54550" y="43645"/>
                  <a:pt x="56393" y="57807"/>
                </a:cubicBezTo>
                <a:cubicBezTo>
                  <a:pt x="58236" y="71969"/>
                  <a:pt x="27389" y="106066"/>
                  <a:pt x="18853" y="97966"/>
                </a:cubicBezTo>
                <a:cubicBezTo>
                  <a:pt x="10317" y="89867"/>
                  <a:pt x="-9277" y="24294"/>
                  <a:pt x="5176" y="9210"/>
                </a:cubicBezTo>
                <a:cubicBezTo>
                  <a:pt x="19629" y="-5874"/>
                  <a:pt x="96455" y="722"/>
                  <a:pt x="105573" y="7463"/>
                </a:cubicBezTo>
                <a:cubicBezTo>
                  <a:pt x="114691" y="14205"/>
                  <a:pt x="73320" y="48980"/>
                  <a:pt x="59885" y="49659"/>
                </a:cubicBezTo>
                <a:cubicBezTo>
                  <a:pt x="46450" y="50338"/>
                  <a:pt x="17108" y="16291"/>
                  <a:pt x="24965" y="11538"/>
                </a:cubicBezTo>
                <a:cubicBezTo>
                  <a:pt x="32822" y="6785"/>
                  <a:pt x="92769" y="8094"/>
                  <a:pt x="107028" y="21141"/>
                </a:cubicBezTo>
                <a:cubicBezTo>
                  <a:pt x="121287" y="34188"/>
                  <a:pt x="117019" y="83610"/>
                  <a:pt x="110520" y="89818"/>
                </a:cubicBezTo>
                <a:cubicBezTo>
                  <a:pt x="104021" y="96026"/>
                  <a:pt x="69246" y="69399"/>
                  <a:pt x="68033" y="58389"/>
                </a:cubicBezTo>
                <a:cubicBezTo>
                  <a:pt x="66821" y="47379"/>
                  <a:pt x="96843" y="16097"/>
                  <a:pt x="103245" y="23760"/>
                </a:cubicBezTo>
                <a:cubicBezTo>
                  <a:pt x="109647" y="31423"/>
                  <a:pt x="120899" y="90400"/>
                  <a:pt x="106446" y="104368"/>
                </a:cubicBezTo>
                <a:cubicBezTo>
                  <a:pt x="91993" y="118336"/>
                  <a:pt x="24285" y="114311"/>
                  <a:pt x="16525" y="107569"/>
                </a:cubicBezTo>
                <a:cubicBezTo>
                  <a:pt x="8765" y="100827"/>
                  <a:pt x="41891" y="64500"/>
                  <a:pt x="59885" y="63918"/>
                </a:cubicBezTo>
                <a:cubicBezTo>
                  <a:pt x="77879" y="63336"/>
                  <a:pt x="113721" y="97384"/>
                  <a:pt x="124488" y="104077"/>
                </a:cubicBezTo>
              </a:path>
            </a:pathLst>
          </a:cu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venir Book" panose="02000503020000020003" pitchFamily="2" charset="0"/>
            </a:endParaRPr>
          </a:p>
        </p:txBody>
      </p:sp>
      <p:sp>
        <p:nvSpPr>
          <p:cNvPr id="237" name="Google Shape;237;p15"/>
          <p:cNvSpPr txBox="1"/>
          <p:nvPr/>
        </p:nvSpPr>
        <p:spPr>
          <a:xfrm>
            <a:off x="5865075" y="2189167"/>
            <a:ext cx="669300" cy="7347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6000"/>
              <a:buFont typeface="Lato"/>
              <a:buNone/>
            </a:pPr>
            <a:r>
              <a:rPr lang="en-US" sz="6000">
                <a:solidFill>
                  <a:schemeClr val="dk1"/>
                </a:solidFill>
                <a:latin typeface="Lato"/>
                <a:ea typeface="Lato"/>
                <a:cs typeface="Lato"/>
                <a:sym typeface="Lato"/>
              </a:rPr>
              <a:t>W</a:t>
            </a:r>
            <a:endParaRPr sz="6000">
              <a:solidFill>
                <a:schemeClr val="dk1"/>
              </a:solidFill>
              <a:latin typeface="Lato"/>
              <a:ea typeface="Lato"/>
              <a:cs typeface="Lato"/>
              <a:sym typeface="Lato"/>
            </a:endParaRPr>
          </a:p>
        </p:txBody>
      </p:sp>
      <p:sp>
        <p:nvSpPr>
          <p:cNvPr id="238" name="Google Shape;238;p15"/>
          <p:cNvSpPr txBox="1"/>
          <p:nvPr/>
        </p:nvSpPr>
        <p:spPr>
          <a:xfrm>
            <a:off x="6817725" y="1381667"/>
            <a:ext cx="669300" cy="7347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6000"/>
              <a:buFont typeface="Lato"/>
              <a:buNone/>
            </a:pPr>
            <a:r>
              <a:rPr lang="en-US" sz="6000">
                <a:solidFill>
                  <a:schemeClr val="dk1"/>
                </a:solidFill>
                <a:latin typeface="Lato"/>
                <a:ea typeface="Lato"/>
                <a:cs typeface="Lato"/>
                <a:sym typeface="Lato"/>
              </a:rPr>
              <a:t>N</a:t>
            </a:r>
            <a:endParaRPr sz="6000">
              <a:solidFill>
                <a:schemeClr val="dk1"/>
              </a:solidFill>
              <a:latin typeface="Lato"/>
              <a:ea typeface="Lato"/>
              <a:cs typeface="Lato"/>
              <a:sym typeface="Lato"/>
            </a:endParaRPr>
          </a:p>
        </p:txBody>
      </p:sp>
      <p:sp>
        <p:nvSpPr>
          <p:cNvPr id="239" name="Google Shape;239;p15"/>
          <p:cNvSpPr txBox="1"/>
          <p:nvPr/>
        </p:nvSpPr>
        <p:spPr>
          <a:xfrm>
            <a:off x="7487025" y="2159292"/>
            <a:ext cx="1026600" cy="11502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6000"/>
              <a:buFont typeface="Lato"/>
              <a:buNone/>
            </a:pPr>
            <a:r>
              <a:rPr lang="en-US" sz="6000">
                <a:solidFill>
                  <a:schemeClr val="dk1"/>
                </a:solidFill>
                <a:latin typeface="Lato"/>
                <a:ea typeface="Lato"/>
                <a:cs typeface="Lato"/>
                <a:sym typeface="Lato"/>
              </a:rPr>
              <a:t> E</a:t>
            </a:r>
            <a:endParaRPr sz="6000">
              <a:solidFill>
                <a:schemeClr val="dk1"/>
              </a:solidFill>
              <a:latin typeface="Lato"/>
              <a:ea typeface="Lato"/>
              <a:cs typeface="Lato"/>
              <a:sym typeface="Lato"/>
            </a:endParaRPr>
          </a:p>
        </p:txBody>
      </p:sp>
      <p:sp>
        <p:nvSpPr>
          <p:cNvPr id="240" name="Google Shape;240;p15"/>
          <p:cNvSpPr txBox="1"/>
          <p:nvPr/>
        </p:nvSpPr>
        <p:spPr>
          <a:xfrm>
            <a:off x="6705750" y="2893717"/>
            <a:ext cx="1026600" cy="11502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6000"/>
              <a:buFont typeface="Lato"/>
              <a:buNone/>
            </a:pPr>
            <a:r>
              <a:rPr lang="en-US" sz="6000">
                <a:solidFill>
                  <a:schemeClr val="dk1"/>
                </a:solidFill>
                <a:latin typeface="Lato"/>
                <a:ea typeface="Lato"/>
                <a:cs typeface="Lato"/>
                <a:sym typeface="Lato"/>
              </a:rPr>
              <a:t> S</a:t>
            </a:r>
            <a:endParaRPr sz="6000">
              <a:solidFill>
                <a:schemeClr val="dk1"/>
              </a:solidFill>
              <a:latin typeface="Lato"/>
              <a:ea typeface="Lato"/>
              <a:cs typeface="Lato"/>
              <a:sym typeface="Lato"/>
            </a:endParaRPr>
          </a:p>
        </p:txBody>
      </p:sp>
      <p:cxnSp>
        <p:nvCxnSpPr>
          <p:cNvPr id="241" name="Google Shape;241;p15"/>
          <p:cNvCxnSpPr/>
          <p:nvPr/>
        </p:nvCxnSpPr>
        <p:spPr>
          <a:xfrm rot="10800000" flipH="1">
            <a:off x="5422050" y="4084887"/>
            <a:ext cx="319200" cy="436500"/>
          </a:xfrm>
          <a:prstGeom prst="straightConnector1">
            <a:avLst/>
          </a:prstGeom>
          <a:noFill/>
          <a:ln w="9525" cap="flat" cmpd="sng">
            <a:solidFill>
              <a:schemeClr val="dk2"/>
            </a:solidFill>
            <a:prstDash val="solid"/>
            <a:round/>
            <a:headEnd type="none" w="sm" len="sm"/>
            <a:tailEnd type="triangle" w="med" len="med"/>
          </a:ln>
        </p:spPr>
      </p:cxnSp>
      <p:cxnSp>
        <p:nvCxnSpPr>
          <p:cNvPr id="242" name="Google Shape;242;p15"/>
          <p:cNvCxnSpPr/>
          <p:nvPr/>
        </p:nvCxnSpPr>
        <p:spPr>
          <a:xfrm rot="10800000" flipH="1">
            <a:off x="8527750" y="3898892"/>
            <a:ext cx="211800" cy="356400"/>
          </a:xfrm>
          <a:prstGeom prst="straightConnector1">
            <a:avLst/>
          </a:prstGeom>
          <a:noFill/>
          <a:ln w="9525" cap="flat" cmpd="sng">
            <a:solidFill>
              <a:schemeClr val="dk2"/>
            </a:solidFill>
            <a:prstDash val="solid"/>
            <a:round/>
            <a:headEnd type="none" w="sm" len="sm"/>
            <a:tailEnd type="triangle" w="med" len="med"/>
          </a:ln>
        </p:spPr>
      </p:cxnSp>
      <p:cxnSp>
        <p:nvCxnSpPr>
          <p:cNvPr id="243" name="Google Shape;243;p15"/>
          <p:cNvCxnSpPr/>
          <p:nvPr/>
        </p:nvCxnSpPr>
        <p:spPr>
          <a:xfrm>
            <a:off x="5603175" y="1046967"/>
            <a:ext cx="3055500" cy="0"/>
          </a:xfrm>
          <a:prstGeom prst="straightConnector1">
            <a:avLst/>
          </a:prstGeom>
          <a:noFill/>
          <a:ln w="9525" cap="flat" cmpd="sng">
            <a:solidFill>
              <a:schemeClr val="dk2"/>
            </a:solidFill>
            <a:prstDash val="solid"/>
            <a:round/>
            <a:headEnd type="none" w="sm" len="sm"/>
            <a:tailEnd type="none" w="sm" len="sm"/>
          </a:ln>
        </p:spPr>
      </p:cxnSp>
      <p:cxnSp>
        <p:nvCxnSpPr>
          <p:cNvPr id="244" name="Google Shape;244;p15"/>
          <p:cNvCxnSpPr/>
          <p:nvPr/>
        </p:nvCxnSpPr>
        <p:spPr>
          <a:xfrm rot="10800000">
            <a:off x="8985950" y="1250717"/>
            <a:ext cx="14700" cy="2830500"/>
          </a:xfrm>
          <a:prstGeom prst="straightConnector1">
            <a:avLst/>
          </a:prstGeom>
          <a:noFill/>
          <a:ln w="9525" cap="flat" cmpd="sng">
            <a:solidFill>
              <a:schemeClr val="dk2"/>
            </a:solidFill>
            <a:prstDash val="solid"/>
            <a:round/>
            <a:headEnd type="none" w="sm" len="sm"/>
            <a:tailEnd type="none" w="sm" len="sm"/>
          </a:ln>
        </p:spPr>
      </p:cxnSp>
      <p:sp>
        <p:nvSpPr>
          <p:cNvPr id="245" name="Google Shape;245;p15"/>
          <p:cNvSpPr txBox="1"/>
          <p:nvPr/>
        </p:nvSpPr>
        <p:spPr>
          <a:xfrm>
            <a:off x="6534825" y="671579"/>
            <a:ext cx="1134900" cy="203700"/>
          </a:xfrm>
          <a:prstGeom prst="rect">
            <a:avLst/>
          </a:prstGeom>
          <a:noFill/>
          <a:ln>
            <a:noFill/>
          </a:ln>
        </p:spPr>
        <p:txBody>
          <a:bodyPr spcFirstLastPara="1" wrap="square" lIns="91425" tIns="91425" rIns="91425" bIns="91425" anchor="t" anchorCtr="0">
            <a:noAutofit/>
          </a:bodyPr>
          <a:lstStyle/>
          <a:p>
            <a:pPr marL="0" marR="0" lvl="0" indent="0" algn="ctr" rtl="0">
              <a:spcBef>
                <a:spcPts val="0"/>
              </a:spcBef>
              <a:spcAft>
                <a:spcPts val="0"/>
              </a:spcAft>
              <a:buClr>
                <a:schemeClr val="dk1"/>
              </a:buClr>
              <a:buSzPts val="2000"/>
              <a:buFont typeface="Lato"/>
              <a:buNone/>
            </a:pPr>
            <a:r>
              <a:rPr lang="en-US" sz="2000">
                <a:solidFill>
                  <a:schemeClr val="dk1"/>
                </a:solidFill>
                <a:latin typeface="Lato"/>
                <a:ea typeface="Lato"/>
                <a:cs typeface="Lato"/>
                <a:sym typeface="Lato"/>
              </a:rPr>
              <a:t>20m</a:t>
            </a:r>
            <a:endParaRPr sz="2000">
              <a:solidFill>
                <a:schemeClr val="dk1"/>
              </a:solidFill>
              <a:latin typeface="Lato"/>
              <a:ea typeface="Lato"/>
              <a:cs typeface="Lato"/>
              <a:sym typeface="Lato"/>
            </a:endParaRPr>
          </a:p>
        </p:txBody>
      </p:sp>
      <p:sp>
        <p:nvSpPr>
          <p:cNvPr id="246" name="Google Shape;246;p15"/>
          <p:cNvSpPr txBox="1"/>
          <p:nvPr/>
        </p:nvSpPr>
        <p:spPr>
          <a:xfrm>
            <a:off x="8782965" y="2298770"/>
            <a:ext cx="1134900" cy="203700"/>
          </a:xfrm>
          <a:prstGeom prst="rect">
            <a:avLst/>
          </a:prstGeom>
          <a:noFill/>
          <a:ln>
            <a:noFill/>
          </a:ln>
        </p:spPr>
        <p:txBody>
          <a:bodyPr spcFirstLastPara="1" wrap="square" lIns="91425" tIns="91425" rIns="91425" bIns="91425" anchor="t" anchorCtr="0">
            <a:noAutofit/>
          </a:bodyPr>
          <a:lstStyle/>
          <a:p>
            <a:pPr marL="0" marR="0" lvl="0" indent="0" algn="ctr" rtl="0">
              <a:spcBef>
                <a:spcPts val="0"/>
              </a:spcBef>
              <a:spcAft>
                <a:spcPts val="0"/>
              </a:spcAft>
              <a:buClr>
                <a:schemeClr val="dk1"/>
              </a:buClr>
              <a:buSzPts val="2000"/>
              <a:buFont typeface="Lato"/>
              <a:buNone/>
            </a:pPr>
            <a:r>
              <a:rPr lang="en-US" sz="2000">
                <a:solidFill>
                  <a:schemeClr val="dk1"/>
                </a:solidFill>
                <a:latin typeface="Lato"/>
                <a:ea typeface="Lato"/>
                <a:cs typeface="Lato"/>
                <a:sym typeface="Lato"/>
              </a:rPr>
              <a:t>20m</a:t>
            </a:r>
            <a:endParaRPr sz="2000">
              <a:solidFill>
                <a:schemeClr val="dk1"/>
              </a:solidFill>
              <a:latin typeface="Lato"/>
              <a:ea typeface="Lato"/>
              <a:cs typeface="Lato"/>
              <a:sym typeface="Lato"/>
            </a:endParaRPr>
          </a:p>
        </p:txBody>
      </p:sp>
      <p:sp>
        <p:nvSpPr>
          <p:cNvPr id="247" name="Google Shape;247;p15"/>
          <p:cNvSpPr/>
          <p:nvPr/>
        </p:nvSpPr>
        <p:spPr>
          <a:xfrm>
            <a:off x="8440450" y="1236117"/>
            <a:ext cx="407400" cy="3639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dirty="0">
              <a:solidFill>
                <a:schemeClr val="dk1"/>
              </a:solidFill>
              <a:latin typeface="Avenir Book" panose="02000503020000020003" pitchFamily="2" charset="0"/>
              <a:ea typeface="Calibri"/>
              <a:cs typeface="Calibri"/>
              <a:sym typeface="Calibri"/>
            </a:endParaRPr>
          </a:p>
        </p:txBody>
      </p:sp>
      <p:sp>
        <p:nvSpPr>
          <p:cNvPr id="248" name="Google Shape;248;p15"/>
          <p:cNvSpPr/>
          <p:nvPr/>
        </p:nvSpPr>
        <p:spPr>
          <a:xfrm>
            <a:off x="7102275" y="2564117"/>
            <a:ext cx="239700" cy="203700"/>
          </a:xfrm>
          <a:prstGeom prst="ellipse">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dirty="0">
              <a:solidFill>
                <a:schemeClr val="dk1"/>
              </a:solidFill>
              <a:latin typeface="Avenir Book" panose="02000503020000020003" pitchFamily="2" charset="0"/>
              <a:ea typeface="Calibri"/>
              <a:cs typeface="Calibri"/>
              <a:sym typeface="Calibri"/>
            </a:endParaRPr>
          </a:p>
        </p:txBody>
      </p:sp>
      <p:pic>
        <p:nvPicPr>
          <p:cNvPr id="249" name="Google Shape;249;p15"/>
          <p:cNvPicPr preferRelativeResize="0"/>
          <p:nvPr/>
        </p:nvPicPr>
        <p:blipFill rotWithShape="1">
          <a:blip r:embed="rId3">
            <a:alphaModFix/>
          </a:blip>
          <a:srcRect/>
          <a:stretch/>
        </p:blipFill>
        <p:spPr>
          <a:xfrm>
            <a:off x="689893" y="2957600"/>
            <a:ext cx="3262818" cy="3039658"/>
          </a:xfrm>
          <a:prstGeom prst="rect">
            <a:avLst/>
          </a:prstGeom>
          <a:noFill/>
          <a:ln>
            <a:noFill/>
          </a:ln>
        </p:spPr>
      </p:pic>
      <p:cxnSp>
        <p:nvCxnSpPr>
          <p:cNvPr id="250" name="Google Shape;250;p15"/>
          <p:cNvCxnSpPr/>
          <p:nvPr/>
        </p:nvCxnSpPr>
        <p:spPr>
          <a:xfrm rot="10800000" flipH="1">
            <a:off x="5793700" y="1412617"/>
            <a:ext cx="2876700" cy="2478000"/>
          </a:xfrm>
          <a:prstGeom prst="straightConnector1">
            <a:avLst/>
          </a:prstGeom>
          <a:noFill/>
          <a:ln w="38100" cap="flat" cmpd="sng">
            <a:solidFill>
              <a:schemeClr val="dk2"/>
            </a:solidFill>
            <a:prstDash val="dot"/>
            <a:round/>
            <a:headEnd type="none" w="sm" len="sm"/>
            <a:tailEnd type="none" w="sm" len="sm"/>
          </a:ln>
        </p:spPr>
      </p:cxnSp>
      <p:cxnSp>
        <p:nvCxnSpPr>
          <p:cNvPr id="251" name="Google Shape;251;p15"/>
          <p:cNvCxnSpPr/>
          <p:nvPr/>
        </p:nvCxnSpPr>
        <p:spPr>
          <a:xfrm>
            <a:off x="5801525" y="1451767"/>
            <a:ext cx="2853300" cy="2501400"/>
          </a:xfrm>
          <a:prstGeom prst="straightConnector1">
            <a:avLst/>
          </a:prstGeom>
          <a:noFill/>
          <a:ln w="38100" cap="flat" cmpd="sng">
            <a:solidFill>
              <a:schemeClr val="dk2"/>
            </a:solidFill>
            <a:prstDash val="dot"/>
            <a:round/>
            <a:headEnd type="none" w="sm" len="sm"/>
            <a:tailEnd type="none" w="sm" len="sm"/>
          </a:ln>
        </p:spPr>
      </p:cxnSp>
      <p:pic>
        <p:nvPicPr>
          <p:cNvPr id="252" name="Google Shape;252;p15"/>
          <p:cNvPicPr preferRelativeResize="0"/>
          <p:nvPr/>
        </p:nvPicPr>
        <p:blipFill rotWithShape="1">
          <a:blip r:embed="rId4">
            <a:alphaModFix/>
          </a:blip>
          <a:srcRect/>
          <a:stretch/>
        </p:blipFill>
        <p:spPr>
          <a:xfrm>
            <a:off x="9801275" y="121551"/>
            <a:ext cx="2151139" cy="2520231"/>
          </a:xfrm>
          <a:prstGeom prst="rect">
            <a:avLst/>
          </a:prstGeom>
          <a:noFill/>
          <a:ln>
            <a:noFill/>
          </a:ln>
        </p:spPr>
      </p:pic>
      <p:sp>
        <p:nvSpPr>
          <p:cNvPr id="253" name="Google Shape;253;p15"/>
          <p:cNvSpPr txBox="1"/>
          <p:nvPr/>
        </p:nvSpPr>
        <p:spPr>
          <a:xfrm>
            <a:off x="9917865" y="2796594"/>
            <a:ext cx="1763944" cy="92328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Nathan Swenson</a:t>
            </a:r>
            <a:endParaRPr dirty="0">
              <a:latin typeface="Avenir Book" panose="02000503020000020003" pitchFamily="2" charset="0"/>
            </a:endParaRPr>
          </a:p>
          <a:p>
            <a:pPr marL="0" marR="0" lvl="0" indent="0" algn="ctr"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(2006)</a:t>
            </a:r>
            <a:endParaRPr dirty="0">
              <a:latin typeface="Avenir Book" panose="02000503020000020003" pitchFamily="2" charset="0"/>
            </a:endParaRPr>
          </a:p>
        </p:txBody>
      </p:sp>
      <p:pic>
        <p:nvPicPr>
          <p:cNvPr id="254" name="Google Shape;254;p15"/>
          <p:cNvPicPr preferRelativeResize="0"/>
          <p:nvPr/>
        </p:nvPicPr>
        <p:blipFill rotWithShape="1">
          <a:blip r:embed="rId5">
            <a:alphaModFix/>
          </a:blip>
          <a:srcRect/>
          <a:stretch/>
        </p:blipFill>
        <p:spPr>
          <a:xfrm>
            <a:off x="9717199" y="3772950"/>
            <a:ext cx="2188872" cy="2037915"/>
          </a:xfrm>
          <a:prstGeom prst="rect">
            <a:avLst/>
          </a:prstGeom>
          <a:noFill/>
          <a:ln>
            <a:noFill/>
          </a:ln>
        </p:spPr>
      </p:pic>
      <p:sp>
        <p:nvSpPr>
          <p:cNvPr id="255" name="Google Shape;255;p15"/>
          <p:cNvSpPr txBox="1"/>
          <p:nvPr/>
        </p:nvSpPr>
        <p:spPr>
          <a:xfrm>
            <a:off x="9886252" y="5997258"/>
            <a:ext cx="1981183" cy="92328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Adam Chmurzynski</a:t>
            </a:r>
            <a:endParaRPr sz="1800" dirty="0">
              <a:solidFill>
                <a:schemeClr val="dk1"/>
              </a:solidFill>
              <a:latin typeface="Avenir Book" panose="02000503020000020003" pitchFamily="2" charset="0"/>
              <a:ea typeface="Calibri"/>
              <a:cs typeface="Calibri"/>
              <a:sym typeface="Calibri"/>
            </a:endParaRPr>
          </a:p>
          <a:p>
            <a:pPr marL="0" marR="0" lvl="0" indent="0" algn="ctr"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(2020)</a:t>
            </a:r>
            <a:endParaRPr dirty="0">
              <a:latin typeface="Avenir Book" panose="02000503020000020003" pitchFamily="2"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16"/>
          <p:cNvSpPr txBox="1"/>
          <p:nvPr/>
        </p:nvSpPr>
        <p:spPr>
          <a:xfrm>
            <a:off x="403744" y="311104"/>
            <a:ext cx="7688100" cy="868500"/>
          </a:xfrm>
          <a:prstGeom prst="rect">
            <a:avLst/>
          </a:prstGeom>
          <a:noFill/>
          <a:ln>
            <a:noFill/>
          </a:ln>
        </p:spPr>
        <p:txBody>
          <a:bodyPr spcFirstLastPara="1" wrap="square" lIns="91425" tIns="91425" rIns="91425" bIns="91425" anchor="t" anchorCtr="0">
            <a:normAutofit/>
          </a:bodyPr>
          <a:lstStyle/>
          <a:p>
            <a:pPr marL="0" marR="0" lvl="0" indent="0" algn="l" rtl="0">
              <a:lnSpc>
                <a:spcPct val="90000"/>
              </a:lnSpc>
              <a:spcBef>
                <a:spcPts val="0"/>
              </a:spcBef>
              <a:spcAft>
                <a:spcPts val="0"/>
              </a:spcAft>
              <a:buClr>
                <a:schemeClr val="dk1"/>
              </a:buClr>
              <a:buSzPts val="4400"/>
              <a:buFont typeface="Calibri"/>
              <a:buNone/>
            </a:pPr>
            <a:r>
              <a:rPr lang="en-US" sz="4400" dirty="0">
                <a:solidFill>
                  <a:schemeClr val="dk1"/>
                </a:solidFill>
                <a:latin typeface="Avenir Book" panose="02000503020000020003" pitchFamily="2" charset="0"/>
                <a:ea typeface="Calibri"/>
                <a:cs typeface="Calibri"/>
                <a:sym typeface="Calibri"/>
              </a:rPr>
              <a:t>Protocol</a:t>
            </a:r>
            <a:endParaRPr dirty="0">
              <a:latin typeface="Avenir Book" panose="02000503020000020003" pitchFamily="2" charset="0"/>
            </a:endParaRPr>
          </a:p>
        </p:txBody>
      </p:sp>
      <p:pic>
        <p:nvPicPr>
          <p:cNvPr id="261" name="Google Shape;261;p16"/>
          <p:cNvPicPr preferRelativeResize="0"/>
          <p:nvPr/>
        </p:nvPicPr>
        <p:blipFill rotWithShape="1">
          <a:blip r:embed="rId3">
            <a:alphaModFix/>
          </a:blip>
          <a:srcRect/>
          <a:stretch/>
        </p:blipFill>
        <p:spPr>
          <a:xfrm>
            <a:off x="5607170" y="611582"/>
            <a:ext cx="6584830" cy="5850498"/>
          </a:xfrm>
          <a:prstGeom prst="rect">
            <a:avLst/>
          </a:prstGeom>
          <a:noFill/>
          <a:ln>
            <a:noFill/>
          </a:ln>
        </p:spPr>
      </p:pic>
      <p:pic>
        <p:nvPicPr>
          <p:cNvPr id="262" name="Google Shape;262;p16"/>
          <p:cNvPicPr preferRelativeResize="0"/>
          <p:nvPr/>
        </p:nvPicPr>
        <p:blipFill rotWithShape="1">
          <a:blip r:embed="rId4">
            <a:alphaModFix/>
          </a:blip>
          <a:srcRect/>
          <a:stretch/>
        </p:blipFill>
        <p:spPr>
          <a:xfrm>
            <a:off x="58992" y="2772697"/>
            <a:ext cx="5548178" cy="4020746"/>
          </a:xfrm>
          <a:prstGeom prst="rect">
            <a:avLst/>
          </a:prstGeom>
          <a:noFill/>
          <a:ln>
            <a:noFill/>
          </a:ln>
        </p:spPr>
      </p:pic>
      <p:pic>
        <p:nvPicPr>
          <p:cNvPr id="263" name="Google Shape;263;p16"/>
          <p:cNvPicPr preferRelativeResize="0"/>
          <p:nvPr/>
        </p:nvPicPr>
        <p:blipFill rotWithShape="1">
          <a:blip r:embed="rId5">
            <a:alphaModFix/>
          </a:blip>
          <a:srcRect/>
          <a:stretch/>
        </p:blipFill>
        <p:spPr>
          <a:xfrm>
            <a:off x="2986414" y="1421135"/>
            <a:ext cx="2674189" cy="2674189"/>
          </a:xfrm>
          <a:prstGeom prst="rect">
            <a:avLst/>
          </a:prstGeom>
          <a:noFill/>
          <a:ln>
            <a:noFill/>
          </a:ln>
        </p:spPr>
      </p:pic>
      <p:sp>
        <p:nvSpPr>
          <p:cNvPr id="264" name="Google Shape;264;p16"/>
          <p:cNvSpPr txBox="1"/>
          <p:nvPr/>
        </p:nvSpPr>
        <p:spPr>
          <a:xfrm>
            <a:off x="58992" y="1374262"/>
            <a:ext cx="4859994" cy="92328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Avenir Book" panose="02000503020000020003" pitchFamily="2" charset="0"/>
                <a:ea typeface="Calibri"/>
                <a:cs typeface="Calibri"/>
                <a:sym typeface="Calibri"/>
              </a:rPr>
              <a:t>Stem distance and angle to center of plot</a:t>
            </a:r>
            <a:endParaRPr dirty="0">
              <a:latin typeface="Avenir Book" panose="02000503020000020003" pitchFamily="2" charset="0"/>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Avenir Book" panose="02000503020000020003" pitchFamily="2" charset="0"/>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Avenir Book" panose="02000503020000020003" pitchFamily="2" charset="0"/>
                <a:ea typeface="Calibri"/>
                <a:cs typeface="Calibri"/>
                <a:sym typeface="Calibri"/>
              </a:rPr>
              <a:t>X, Y coordinate calculated </a:t>
            </a:r>
            <a:endParaRPr dirty="0">
              <a:latin typeface="Avenir Book" panose="02000503020000020003" pitchFamily="2" charset="0"/>
            </a:endParaRPr>
          </a:p>
        </p:txBody>
      </p:sp>
      <p:sp>
        <p:nvSpPr>
          <p:cNvPr id="265" name="Google Shape;265;p16"/>
          <p:cNvSpPr txBox="1"/>
          <p:nvPr/>
        </p:nvSpPr>
        <p:spPr>
          <a:xfrm>
            <a:off x="2986414" y="3429000"/>
            <a:ext cx="2112735"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Avenir Book" panose="02000503020000020003" pitchFamily="2" charset="0"/>
              <a:ea typeface="Calibri"/>
              <a:cs typeface="Calibri"/>
              <a:sym typeface="Calibri"/>
            </a:endParaRPr>
          </a:p>
          <a:p>
            <a:pPr marL="0" marR="0" lvl="0" indent="0" algn="l" rtl="0">
              <a:spcBef>
                <a:spcPts val="0"/>
              </a:spcBef>
              <a:spcAft>
                <a:spcPts val="0"/>
              </a:spcAft>
              <a:buNone/>
            </a:pPr>
            <a:r>
              <a:rPr lang="en-US" sz="1800" dirty="0" err="1">
                <a:solidFill>
                  <a:schemeClr val="dk1"/>
                </a:solidFill>
                <a:latin typeface="Avenir Book" panose="02000503020000020003" pitchFamily="2" charset="0"/>
                <a:ea typeface="Calibri"/>
                <a:cs typeface="Calibri"/>
                <a:sym typeface="Calibri"/>
              </a:rPr>
              <a:t>Haglöf</a:t>
            </a:r>
            <a:r>
              <a:rPr lang="en-US" sz="1800" dirty="0">
                <a:solidFill>
                  <a:schemeClr val="dk1"/>
                </a:solidFill>
                <a:latin typeface="Avenir Book" panose="02000503020000020003" pitchFamily="2" charset="0"/>
                <a:ea typeface="Calibri"/>
                <a:cs typeface="Calibri"/>
                <a:sym typeface="Calibri"/>
              </a:rPr>
              <a:t> DME 201</a:t>
            </a:r>
            <a:endParaRPr dirty="0">
              <a:latin typeface="Avenir Book" panose="02000503020000020003" pitchFamily="2" charset="0"/>
            </a:endParaRPr>
          </a:p>
        </p:txBody>
      </p:sp>
      <p:sp>
        <p:nvSpPr>
          <p:cNvPr id="266" name="Google Shape;266;p16"/>
          <p:cNvSpPr txBox="1"/>
          <p:nvPr/>
        </p:nvSpPr>
        <p:spPr>
          <a:xfrm>
            <a:off x="7226710" y="280219"/>
            <a:ext cx="1335622"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2020 Survey</a:t>
            </a:r>
            <a:endParaRPr dirty="0">
              <a:latin typeface="Avenir Book" panose="02000503020000020003" pitchFamily="2" charset="0"/>
            </a:endParaRPr>
          </a:p>
        </p:txBody>
      </p:sp>
      <p:cxnSp>
        <p:nvCxnSpPr>
          <p:cNvPr id="267" name="Google Shape;267;p16"/>
          <p:cNvCxnSpPr/>
          <p:nvPr/>
        </p:nvCxnSpPr>
        <p:spPr>
          <a:xfrm rot="10800000" flipH="1">
            <a:off x="5972741" y="6504041"/>
            <a:ext cx="5398267" cy="20985"/>
          </a:xfrm>
          <a:prstGeom prst="straightConnector1">
            <a:avLst/>
          </a:prstGeom>
          <a:noFill/>
          <a:ln w="9525" cap="flat" cmpd="sng">
            <a:solidFill>
              <a:schemeClr val="dk2"/>
            </a:solidFill>
            <a:prstDash val="solid"/>
            <a:round/>
            <a:headEnd type="none" w="sm" len="sm"/>
            <a:tailEnd type="none" w="sm" len="sm"/>
          </a:ln>
        </p:spPr>
      </p:cxnSp>
      <p:sp>
        <p:nvSpPr>
          <p:cNvPr id="268" name="Google Shape;268;p16"/>
          <p:cNvSpPr txBox="1"/>
          <p:nvPr/>
        </p:nvSpPr>
        <p:spPr>
          <a:xfrm>
            <a:off x="8227926" y="6424061"/>
            <a:ext cx="1134900" cy="203700"/>
          </a:xfrm>
          <a:prstGeom prst="rect">
            <a:avLst/>
          </a:prstGeom>
          <a:noFill/>
          <a:ln>
            <a:noFill/>
          </a:ln>
        </p:spPr>
        <p:txBody>
          <a:bodyPr spcFirstLastPara="1" wrap="square" lIns="91425" tIns="91425" rIns="91425" bIns="91425" anchor="t" anchorCtr="0">
            <a:noAutofit/>
          </a:bodyPr>
          <a:lstStyle/>
          <a:p>
            <a:pPr marL="0" marR="0" lvl="0" indent="0" algn="ctr" rtl="0">
              <a:spcBef>
                <a:spcPts val="0"/>
              </a:spcBef>
              <a:spcAft>
                <a:spcPts val="0"/>
              </a:spcAft>
              <a:buClr>
                <a:schemeClr val="dk1"/>
              </a:buClr>
              <a:buSzPts val="2000"/>
              <a:buFont typeface="Lato"/>
              <a:buNone/>
            </a:pPr>
            <a:r>
              <a:rPr lang="en-US" sz="2000">
                <a:solidFill>
                  <a:schemeClr val="dk1"/>
                </a:solidFill>
                <a:latin typeface="Lato"/>
                <a:ea typeface="Lato"/>
                <a:cs typeface="Lato"/>
                <a:sym typeface="Lato"/>
              </a:rPr>
              <a:t>20m</a:t>
            </a:r>
            <a:endParaRPr sz="2000">
              <a:solidFill>
                <a:schemeClr val="dk1"/>
              </a:solidFill>
              <a:latin typeface="Lato"/>
              <a:ea typeface="Lato"/>
              <a:cs typeface="Lato"/>
              <a:sym typeface="Lat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17"/>
          <p:cNvSpPr txBox="1"/>
          <p:nvPr/>
        </p:nvSpPr>
        <p:spPr>
          <a:xfrm>
            <a:off x="182880" y="109311"/>
            <a:ext cx="8255901" cy="22467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u="none" strike="noStrike" dirty="0">
                <a:solidFill>
                  <a:srgbClr val="595959"/>
                </a:solidFill>
                <a:latin typeface="Avenir Book" panose="02000503020000020003" pitchFamily="2" charset="0"/>
                <a:ea typeface="Calibri"/>
                <a:cs typeface="Calibri"/>
                <a:sym typeface="Calibri"/>
              </a:rPr>
              <a:t>15 hectare plot - 388 20x20m quadrats</a:t>
            </a:r>
            <a:endParaRPr dirty="0">
              <a:latin typeface="Avenir Book" panose="02000503020000020003" pitchFamily="2" charset="0"/>
            </a:endParaRPr>
          </a:p>
          <a:p>
            <a:pPr marL="0" marR="0" lvl="0" indent="0" algn="l" rtl="0">
              <a:spcBef>
                <a:spcPts val="0"/>
              </a:spcBef>
              <a:spcAft>
                <a:spcPts val="0"/>
              </a:spcAft>
              <a:buNone/>
            </a:pPr>
            <a:endParaRPr sz="2000" dirty="0">
              <a:solidFill>
                <a:srgbClr val="595959"/>
              </a:solidFill>
              <a:latin typeface="Avenir Book" panose="02000503020000020003" pitchFamily="2" charset="0"/>
              <a:ea typeface="Calibri"/>
              <a:cs typeface="Calibri"/>
              <a:sym typeface="Calibri"/>
            </a:endParaRPr>
          </a:p>
          <a:p>
            <a:pPr marL="0" marR="0" lvl="0" indent="0" algn="l" rtl="0">
              <a:spcBef>
                <a:spcPts val="0"/>
              </a:spcBef>
              <a:spcAft>
                <a:spcPts val="0"/>
              </a:spcAft>
              <a:buNone/>
            </a:pPr>
            <a:r>
              <a:rPr lang="en-US" sz="2000" u="none" strike="noStrike" dirty="0">
                <a:solidFill>
                  <a:srgbClr val="595959"/>
                </a:solidFill>
                <a:latin typeface="Avenir Book" panose="02000503020000020003" pitchFamily="2" charset="0"/>
                <a:ea typeface="Calibri"/>
                <a:cs typeface="Calibri"/>
                <a:sym typeface="Calibri"/>
              </a:rPr>
              <a:t>Plot </a:t>
            </a:r>
            <a:r>
              <a:rPr lang="en-US" sz="2000" dirty="0">
                <a:solidFill>
                  <a:srgbClr val="595959"/>
                </a:solidFill>
                <a:latin typeface="Avenir Book" panose="02000503020000020003" pitchFamily="2" charset="0"/>
                <a:ea typeface="Calibri"/>
                <a:cs typeface="Calibri"/>
                <a:sym typeface="Calibri"/>
              </a:rPr>
              <a:t>was</a:t>
            </a:r>
            <a:r>
              <a:rPr lang="en-US" sz="2000" u="none" strike="noStrike" dirty="0">
                <a:solidFill>
                  <a:srgbClr val="595959"/>
                </a:solidFill>
                <a:latin typeface="Avenir Book" panose="02000503020000020003" pitchFamily="2" charset="0"/>
                <a:ea typeface="Calibri"/>
                <a:cs typeface="Calibri"/>
                <a:sym typeface="Calibri"/>
              </a:rPr>
              <a:t> surveyed and marked with rebar in 1976 to form a 20m grid </a:t>
            </a:r>
            <a:endParaRPr sz="2000" dirty="0">
              <a:solidFill>
                <a:schemeClr val="dk1"/>
              </a:solidFill>
              <a:latin typeface="Avenir Book" panose="02000503020000020003" pitchFamily="2" charset="0"/>
              <a:ea typeface="Calibri"/>
              <a:cs typeface="Calibri"/>
              <a:sym typeface="Calibri"/>
            </a:endParaRPr>
          </a:p>
          <a:p>
            <a:pPr marL="0" marR="0" lvl="0" indent="0" algn="l" rtl="0">
              <a:spcBef>
                <a:spcPts val="0"/>
              </a:spcBef>
              <a:spcAft>
                <a:spcPts val="0"/>
              </a:spcAft>
              <a:buNone/>
            </a:pPr>
            <a:br>
              <a:rPr lang="en-US" sz="2000" dirty="0">
                <a:solidFill>
                  <a:schemeClr val="dk1"/>
                </a:solidFill>
                <a:latin typeface="Avenir Book" panose="02000503020000020003" pitchFamily="2" charset="0"/>
                <a:ea typeface="Calibri"/>
                <a:cs typeface="Calibri"/>
                <a:sym typeface="Calibri"/>
              </a:rPr>
            </a:br>
            <a:r>
              <a:rPr lang="en-US" sz="2000" u="none" strike="noStrike" dirty="0">
                <a:solidFill>
                  <a:srgbClr val="595959"/>
                </a:solidFill>
                <a:latin typeface="Avenir Book" panose="02000503020000020003" pitchFamily="2" charset="0"/>
                <a:ea typeface="Calibri"/>
                <a:cs typeface="Calibri"/>
                <a:sym typeface="Calibri"/>
              </a:rPr>
              <a:t>All stems ≥ 1cm D.B.H 2020 (prior censuses &gt;= 3cm D.B.H.)</a:t>
            </a:r>
            <a:endParaRPr sz="2000" dirty="0">
              <a:solidFill>
                <a:schemeClr val="dk1"/>
              </a:solidFill>
              <a:latin typeface="Avenir Book" panose="02000503020000020003" pitchFamily="2" charset="0"/>
              <a:ea typeface="Calibri"/>
              <a:cs typeface="Calibri"/>
              <a:sym typeface="Calibri"/>
            </a:endParaRPr>
          </a:p>
          <a:p>
            <a:pPr marL="0" marR="0" lvl="0" indent="0" algn="l" rtl="0">
              <a:spcBef>
                <a:spcPts val="0"/>
              </a:spcBef>
              <a:spcAft>
                <a:spcPts val="0"/>
              </a:spcAft>
              <a:buNone/>
            </a:pPr>
            <a:br>
              <a:rPr lang="en-US" sz="2000" dirty="0">
                <a:solidFill>
                  <a:schemeClr val="dk1"/>
                </a:solidFill>
                <a:latin typeface="Avenir Book" panose="02000503020000020003" pitchFamily="2" charset="0"/>
                <a:ea typeface="Calibri"/>
                <a:cs typeface="Calibri"/>
                <a:sym typeface="Calibri"/>
              </a:rPr>
            </a:br>
            <a:endParaRPr sz="2000" dirty="0">
              <a:solidFill>
                <a:schemeClr val="dk1"/>
              </a:solidFill>
              <a:latin typeface="Avenir Book" panose="02000503020000020003" pitchFamily="2" charset="0"/>
              <a:ea typeface="Calibri"/>
              <a:cs typeface="Calibri"/>
              <a:sym typeface="Calibri"/>
            </a:endParaRPr>
          </a:p>
        </p:txBody>
      </p:sp>
      <p:pic>
        <p:nvPicPr>
          <p:cNvPr id="274" name="Google Shape;274;p17"/>
          <p:cNvPicPr preferRelativeResize="0"/>
          <p:nvPr/>
        </p:nvPicPr>
        <p:blipFill rotWithShape="1">
          <a:blip r:embed="rId3">
            <a:alphaModFix/>
          </a:blip>
          <a:srcRect/>
          <a:stretch/>
        </p:blipFill>
        <p:spPr>
          <a:xfrm>
            <a:off x="8341443" y="18152"/>
            <a:ext cx="3570338" cy="6839848"/>
          </a:xfrm>
          <a:prstGeom prst="rect">
            <a:avLst/>
          </a:prstGeom>
          <a:noFill/>
          <a:ln>
            <a:noFill/>
          </a:ln>
        </p:spPr>
      </p:pic>
      <p:pic>
        <p:nvPicPr>
          <p:cNvPr id="275" name="Google Shape;275;p17"/>
          <p:cNvPicPr preferRelativeResize="0"/>
          <p:nvPr/>
        </p:nvPicPr>
        <p:blipFill rotWithShape="1">
          <a:blip r:embed="rId4">
            <a:alphaModFix/>
          </a:blip>
          <a:srcRect/>
          <a:stretch/>
        </p:blipFill>
        <p:spPr>
          <a:xfrm>
            <a:off x="644212" y="1840010"/>
            <a:ext cx="6690652" cy="501799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79"/>
        <p:cNvGrpSpPr/>
        <p:nvPr/>
      </p:nvGrpSpPr>
      <p:grpSpPr>
        <a:xfrm>
          <a:off x="0" y="0"/>
          <a:ext cx="0" cy="0"/>
          <a:chOff x="0" y="0"/>
          <a:chExt cx="0" cy="0"/>
        </a:xfrm>
      </p:grpSpPr>
      <p:pic>
        <p:nvPicPr>
          <p:cNvPr id="280" name="Google Shape;280;p18"/>
          <p:cNvPicPr preferRelativeResize="0"/>
          <p:nvPr/>
        </p:nvPicPr>
        <p:blipFill rotWithShape="1">
          <a:blip r:embed="rId3">
            <a:alphaModFix/>
          </a:blip>
          <a:srcRect/>
          <a:stretch/>
        </p:blipFill>
        <p:spPr>
          <a:xfrm>
            <a:off x="2384" y="0"/>
            <a:ext cx="4973251" cy="6752671"/>
          </a:xfrm>
          <a:prstGeom prst="rect">
            <a:avLst/>
          </a:prstGeom>
          <a:noFill/>
          <a:ln>
            <a:noFill/>
          </a:ln>
        </p:spPr>
      </p:pic>
      <p:sp>
        <p:nvSpPr>
          <p:cNvPr id="281" name="Google Shape;281;p18"/>
          <p:cNvSpPr txBox="1"/>
          <p:nvPr/>
        </p:nvSpPr>
        <p:spPr>
          <a:xfrm>
            <a:off x="5178673" y="6035762"/>
            <a:ext cx="5632762"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dirty="0">
                <a:solidFill>
                  <a:schemeClr val="lt1"/>
                </a:solidFill>
                <a:latin typeface="Avenir Book" panose="02000503020000020003" pitchFamily="2" charset="0"/>
                <a:ea typeface="Calibri"/>
                <a:cs typeface="Calibri"/>
                <a:sym typeface="Calibri"/>
              </a:rPr>
              <a:t>MORACEAE - </a:t>
            </a:r>
            <a:r>
              <a:rPr lang="en-US" sz="2800" i="1" dirty="0" err="1">
                <a:solidFill>
                  <a:schemeClr val="lt1"/>
                </a:solidFill>
                <a:latin typeface="Avenir Book" panose="02000503020000020003" pitchFamily="2" charset="0"/>
                <a:ea typeface="Calibri"/>
                <a:cs typeface="Calibri"/>
                <a:sym typeface="Calibri"/>
              </a:rPr>
              <a:t>Maclura</a:t>
            </a:r>
            <a:r>
              <a:rPr lang="en-US" sz="2800" i="1" dirty="0">
                <a:solidFill>
                  <a:schemeClr val="lt1"/>
                </a:solidFill>
                <a:latin typeface="Avenir Book" panose="02000503020000020003" pitchFamily="2" charset="0"/>
                <a:ea typeface="Calibri"/>
                <a:cs typeface="Calibri"/>
                <a:sym typeface="Calibri"/>
              </a:rPr>
              <a:t> tinctoria</a:t>
            </a:r>
            <a:endParaRPr sz="2800" i="1" dirty="0">
              <a:solidFill>
                <a:schemeClr val="lt1"/>
              </a:solidFill>
              <a:latin typeface="Avenir Book" panose="02000503020000020003" pitchFamily="2" charset="0"/>
              <a:ea typeface="Calibri"/>
              <a:cs typeface="Calibri"/>
              <a:sym typeface="Calibri"/>
            </a:endParaRPr>
          </a:p>
        </p:txBody>
      </p:sp>
      <p:sp>
        <p:nvSpPr>
          <p:cNvPr id="282" name="Google Shape;282;p18"/>
          <p:cNvSpPr txBox="1"/>
          <p:nvPr/>
        </p:nvSpPr>
        <p:spPr>
          <a:xfrm>
            <a:off x="5178673" y="984470"/>
            <a:ext cx="5971108"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Avenir Book" panose="02000503020000020003" pitchFamily="2" charset="0"/>
                <a:ea typeface="Calibri"/>
                <a:cs typeface="Calibri"/>
                <a:sym typeface="Calibri"/>
              </a:rPr>
              <a:t>Many, but not all trees were tagged in 1976. Most were over 10cm </a:t>
            </a:r>
            <a:r>
              <a:rPr lang="en-US" sz="3600" dirty="0" err="1">
                <a:solidFill>
                  <a:schemeClr val="lt1"/>
                </a:solidFill>
                <a:latin typeface="Avenir Book" panose="02000503020000020003" pitchFamily="2" charset="0"/>
                <a:ea typeface="Calibri"/>
                <a:cs typeface="Calibri"/>
                <a:sym typeface="Calibri"/>
              </a:rPr>
              <a:t>dbh</a:t>
            </a:r>
            <a:r>
              <a:rPr lang="en-US" sz="3600" dirty="0">
                <a:solidFill>
                  <a:schemeClr val="lt1"/>
                </a:solidFill>
                <a:latin typeface="Avenir Book" panose="02000503020000020003" pitchFamily="2" charset="0"/>
                <a:ea typeface="Calibri"/>
                <a:cs typeface="Calibri"/>
                <a:sym typeface="Calibri"/>
              </a:rPr>
              <a:t> in 1976</a:t>
            </a:r>
            <a:endParaRPr dirty="0">
              <a:latin typeface="Avenir Book" panose="02000503020000020003" pitchFamily="2" charset="0"/>
            </a:endParaRPr>
          </a:p>
        </p:txBody>
      </p:sp>
      <p:sp>
        <p:nvSpPr>
          <p:cNvPr id="283" name="Google Shape;283;p18"/>
          <p:cNvSpPr txBox="1"/>
          <p:nvPr/>
        </p:nvSpPr>
        <p:spPr>
          <a:xfrm>
            <a:off x="5178672" y="5504198"/>
            <a:ext cx="1695463"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Avenir Book" panose="02000503020000020003" pitchFamily="2" charset="0"/>
                <a:ea typeface="Calibri"/>
                <a:cs typeface="Calibri"/>
                <a:sym typeface="Calibri"/>
              </a:rPr>
              <a:t>April, 2008</a:t>
            </a:r>
            <a:endParaRPr dirty="0">
              <a:latin typeface="Avenir Book" panose="02000503020000020003" pitchFamily="2"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7"/>
        <p:cNvGrpSpPr/>
        <p:nvPr/>
      </p:nvGrpSpPr>
      <p:grpSpPr>
        <a:xfrm>
          <a:off x="0" y="0"/>
          <a:ext cx="0" cy="0"/>
          <a:chOff x="0" y="0"/>
          <a:chExt cx="0" cy="0"/>
        </a:xfrm>
      </p:grpSpPr>
      <p:sp>
        <p:nvSpPr>
          <p:cNvPr id="288" name="Google Shape;288;p19"/>
          <p:cNvSpPr/>
          <p:nvPr/>
        </p:nvSpPr>
        <p:spPr>
          <a:xfrm>
            <a:off x="1524"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venir Book" panose="02000503020000020003" pitchFamily="2" charset="0"/>
              <a:ea typeface="Calibri"/>
              <a:cs typeface="Calibri"/>
              <a:sym typeface="Calibri"/>
            </a:endParaRPr>
          </a:p>
        </p:txBody>
      </p:sp>
      <p:pic>
        <p:nvPicPr>
          <p:cNvPr id="289" name="Google Shape;289;p19"/>
          <p:cNvPicPr preferRelativeResize="0"/>
          <p:nvPr/>
        </p:nvPicPr>
        <p:blipFill rotWithShape="1">
          <a:blip r:embed="rId3">
            <a:alphaModFix/>
          </a:blip>
          <a:srcRect l="3986" r="18375" b="-3"/>
          <a:stretch/>
        </p:blipFill>
        <p:spPr>
          <a:xfrm>
            <a:off x="192528" y="171716"/>
            <a:ext cx="3793268" cy="6514565"/>
          </a:xfrm>
          <a:prstGeom prst="rect">
            <a:avLst/>
          </a:prstGeom>
          <a:noFill/>
          <a:ln>
            <a:noFill/>
          </a:ln>
        </p:spPr>
      </p:pic>
      <p:pic>
        <p:nvPicPr>
          <p:cNvPr id="290" name="Google Shape;290;p19"/>
          <p:cNvPicPr preferRelativeResize="0"/>
          <p:nvPr/>
        </p:nvPicPr>
        <p:blipFill rotWithShape="1">
          <a:blip r:embed="rId4">
            <a:alphaModFix/>
          </a:blip>
          <a:srcRect l="5756" r="15999" b="-3"/>
          <a:stretch/>
        </p:blipFill>
        <p:spPr>
          <a:xfrm>
            <a:off x="4184538" y="171716"/>
            <a:ext cx="3822924" cy="6514565"/>
          </a:xfrm>
          <a:prstGeom prst="rect">
            <a:avLst/>
          </a:prstGeom>
          <a:noFill/>
          <a:ln>
            <a:noFill/>
          </a:ln>
        </p:spPr>
      </p:pic>
      <p:pic>
        <p:nvPicPr>
          <p:cNvPr id="291" name="Google Shape;291;p19"/>
          <p:cNvPicPr preferRelativeResize="0"/>
          <p:nvPr/>
        </p:nvPicPr>
        <p:blipFill rotWithShape="1">
          <a:blip r:embed="rId5">
            <a:alphaModFix/>
          </a:blip>
          <a:srcRect l="13854" r="8390" b="-3"/>
          <a:stretch/>
        </p:blipFill>
        <p:spPr>
          <a:xfrm>
            <a:off x="8188032" y="171716"/>
            <a:ext cx="3799007" cy="651456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
          <p:cNvSpPr txBox="1"/>
          <p:nvPr/>
        </p:nvSpPr>
        <p:spPr>
          <a:xfrm>
            <a:off x="887745" y="1945485"/>
            <a:ext cx="9401611"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u="none" strike="noStrike" cap="none" dirty="0">
                <a:solidFill>
                  <a:schemeClr val="dk1"/>
                </a:solidFill>
                <a:latin typeface="Avenir Book" panose="02000503020000020003" pitchFamily="2" charset="0"/>
                <a:ea typeface="Calibri"/>
                <a:cs typeface="Calibri"/>
                <a:sym typeface="Calibri"/>
              </a:rPr>
              <a:t>Catherine Hulshof, Cho-ying Huang, Carolyn A. F. Enquist, Sandra Duran, Lisa Patrick Bentley, Arturo Sanchez-Azofeifa</a:t>
            </a:r>
            <a:endParaRPr sz="2000" dirty="0">
              <a:solidFill>
                <a:schemeClr val="dk1"/>
              </a:solidFill>
              <a:latin typeface="Avenir Book" panose="02000503020000020003" pitchFamily="2" charset="0"/>
              <a:ea typeface="Calibri"/>
              <a:cs typeface="Calibri"/>
              <a:sym typeface="Calibri"/>
            </a:endParaRPr>
          </a:p>
        </p:txBody>
      </p:sp>
      <p:sp>
        <p:nvSpPr>
          <p:cNvPr id="110" name="Google Shape;110;p2"/>
          <p:cNvSpPr txBox="1"/>
          <p:nvPr/>
        </p:nvSpPr>
        <p:spPr>
          <a:xfrm>
            <a:off x="893101" y="3184779"/>
            <a:ext cx="2378059" cy="34162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Adrian Solis-Vargas</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Gustavo Delgado</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Qing He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Hsin-Ju Li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Damani Eubanks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Matiss Castorena</a:t>
            </a:r>
            <a:endParaRPr sz="1800" dirty="0">
              <a:solidFill>
                <a:schemeClr val="dk1"/>
              </a:solidFill>
              <a:latin typeface="Avenir Book" panose="02000503020000020003" pitchFamily="2" charset="0"/>
              <a:ea typeface="Calibri"/>
              <a:cs typeface="Calibri"/>
              <a:sym typeface="Calibri"/>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Maria-Fernanda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Obando-Picado</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Milagro Jimenez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Josue Pacheco</a:t>
            </a:r>
            <a:endParaRPr dirty="0">
              <a:latin typeface="Avenir Book" panose="02000503020000020003" pitchFamily="2" charset="0"/>
            </a:endParaRPr>
          </a:p>
          <a:p>
            <a:pPr marL="0" marR="0" lvl="0" indent="0" algn="l" rtl="0">
              <a:spcBef>
                <a:spcPts val="0"/>
              </a:spcBef>
              <a:spcAft>
                <a:spcPts val="0"/>
              </a:spcAft>
              <a:buNone/>
            </a:pPr>
            <a:endParaRPr sz="1800" dirty="0">
              <a:solidFill>
                <a:schemeClr val="dk1"/>
              </a:solidFill>
              <a:latin typeface="Avenir Book" panose="02000503020000020003" pitchFamily="2" charset="0"/>
              <a:ea typeface="Calibri"/>
              <a:cs typeface="Calibri"/>
              <a:sym typeface="Calibri"/>
            </a:endParaRPr>
          </a:p>
          <a:p>
            <a:pPr marL="0" marR="0" lvl="0" indent="0" algn="l" rtl="0">
              <a:spcBef>
                <a:spcPts val="0"/>
              </a:spcBef>
              <a:spcAft>
                <a:spcPts val="0"/>
              </a:spcAft>
              <a:buNone/>
            </a:pPr>
            <a:endParaRPr sz="1800" dirty="0">
              <a:solidFill>
                <a:schemeClr val="dk1"/>
              </a:solidFill>
              <a:latin typeface="Avenir Book" panose="02000503020000020003" pitchFamily="2" charset="0"/>
              <a:ea typeface="Calibri"/>
              <a:cs typeface="Calibri"/>
              <a:sym typeface="Calibri"/>
            </a:endParaRPr>
          </a:p>
        </p:txBody>
      </p:sp>
      <p:sp>
        <p:nvSpPr>
          <p:cNvPr id="111" name="Google Shape;111;p2"/>
          <p:cNvSpPr txBox="1"/>
          <p:nvPr/>
        </p:nvSpPr>
        <p:spPr>
          <a:xfrm>
            <a:off x="1003955" y="2748670"/>
            <a:ext cx="1750003"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dirty="0">
                <a:solidFill>
                  <a:schemeClr val="dk1"/>
                </a:solidFill>
                <a:latin typeface="Avenir Book" panose="02000503020000020003" pitchFamily="2" charset="0"/>
                <a:ea typeface="Calibri"/>
                <a:cs typeface="Calibri"/>
                <a:sym typeface="Calibri"/>
              </a:rPr>
              <a:t>Field Crews</a:t>
            </a:r>
            <a:endParaRPr dirty="0">
              <a:latin typeface="Avenir Book" panose="02000503020000020003" pitchFamily="2" charset="0"/>
            </a:endParaRPr>
          </a:p>
        </p:txBody>
      </p:sp>
      <p:sp>
        <p:nvSpPr>
          <p:cNvPr id="112" name="Google Shape;112;p2"/>
          <p:cNvSpPr txBox="1"/>
          <p:nvPr/>
        </p:nvSpPr>
        <p:spPr>
          <a:xfrm>
            <a:off x="3730862" y="3184779"/>
            <a:ext cx="2365138" cy="258528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Dan Janzen</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Winnie Hallwachs</a:t>
            </a:r>
            <a:endParaRPr sz="1800" dirty="0">
              <a:solidFill>
                <a:schemeClr val="dk1"/>
              </a:solidFill>
              <a:latin typeface="Avenir Book" panose="02000503020000020003" pitchFamily="2" charset="0"/>
              <a:ea typeface="Calibri"/>
              <a:cs typeface="Calibri"/>
              <a:sym typeface="Calibri"/>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Maria Chavaria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Jon Sullivan</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Camillo Camargo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Lisa Rose</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Tom Gillispie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R. Franco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J. Klemens</a:t>
            </a:r>
            <a:endParaRPr sz="1800" dirty="0">
              <a:solidFill>
                <a:schemeClr val="dk1"/>
              </a:solidFill>
              <a:latin typeface="Avenir Book" panose="02000503020000020003" pitchFamily="2" charset="0"/>
              <a:ea typeface="Calibri"/>
              <a:cs typeface="Calibri"/>
              <a:sym typeface="Calibri"/>
            </a:endParaRPr>
          </a:p>
        </p:txBody>
      </p:sp>
      <p:sp>
        <p:nvSpPr>
          <p:cNvPr id="113" name="Google Shape;113;p2"/>
          <p:cNvSpPr txBox="1"/>
          <p:nvPr/>
        </p:nvSpPr>
        <p:spPr>
          <a:xfrm>
            <a:off x="6971890" y="3136926"/>
            <a:ext cx="3678671"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National Science Foundation</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Fulbright Fellowship(s)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Nature Conservancy</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Tinker Foundation</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National Geographic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ForestGEO</a:t>
            </a:r>
            <a:endParaRPr sz="1800" dirty="0">
              <a:solidFill>
                <a:schemeClr val="dk1"/>
              </a:solidFill>
              <a:latin typeface="Avenir Book" panose="02000503020000020003" pitchFamily="2" charset="0"/>
              <a:ea typeface="Calibri"/>
              <a:cs typeface="Calibri"/>
              <a:sym typeface="Calibri"/>
            </a:endParaRPr>
          </a:p>
        </p:txBody>
      </p:sp>
      <p:sp>
        <p:nvSpPr>
          <p:cNvPr id="114" name="Google Shape;114;p2"/>
          <p:cNvSpPr txBox="1">
            <a:spLocks noGrp="1"/>
          </p:cNvSpPr>
          <p:nvPr>
            <p:ph type="title"/>
          </p:nvPr>
        </p:nvSpPr>
        <p:spPr>
          <a:xfrm>
            <a:off x="230011" y="-3002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Acknowledgements</a:t>
            </a:r>
            <a:endParaRPr dirty="0"/>
          </a:p>
        </p:txBody>
      </p:sp>
      <p:sp>
        <p:nvSpPr>
          <p:cNvPr id="115" name="Google Shape;115;p2"/>
          <p:cNvSpPr txBox="1"/>
          <p:nvPr/>
        </p:nvSpPr>
        <p:spPr>
          <a:xfrm>
            <a:off x="6747222" y="2799293"/>
            <a:ext cx="4301370"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dirty="0">
                <a:solidFill>
                  <a:schemeClr val="dk1"/>
                </a:solidFill>
                <a:latin typeface="Avenir Book" panose="02000503020000020003" pitchFamily="2" charset="0"/>
                <a:ea typeface="Calibri"/>
                <a:cs typeface="Calibri"/>
                <a:sym typeface="Calibri"/>
              </a:rPr>
              <a:t>Funding and Institutional Support</a:t>
            </a:r>
            <a:endParaRPr u="sng" dirty="0">
              <a:latin typeface="Avenir Book" panose="02000503020000020003" pitchFamily="2" charset="0"/>
            </a:endParaRPr>
          </a:p>
        </p:txBody>
      </p:sp>
      <p:sp>
        <p:nvSpPr>
          <p:cNvPr id="116" name="Google Shape;116;p2"/>
          <p:cNvSpPr txBox="1"/>
          <p:nvPr/>
        </p:nvSpPr>
        <p:spPr>
          <a:xfrm>
            <a:off x="6971891" y="5040938"/>
            <a:ext cx="4883036"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ACG, Costa Rica</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Instituto Nacional de </a:t>
            </a:r>
            <a:r>
              <a:rPr lang="en-US" sz="1800" dirty="0" err="1">
                <a:solidFill>
                  <a:schemeClr val="dk1"/>
                </a:solidFill>
                <a:latin typeface="Avenir Book" panose="02000503020000020003" pitchFamily="2" charset="0"/>
                <a:ea typeface="Calibri"/>
                <a:cs typeface="Calibri"/>
                <a:sym typeface="Calibri"/>
              </a:rPr>
              <a:t>Biodiversidad</a:t>
            </a:r>
            <a:r>
              <a:rPr lang="en-US" sz="1800" dirty="0">
                <a:solidFill>
                  <a:schemeClr val="dk1"/>
                </a:solidFill>
                <a:latin typeface="Avenir Book" panose="02000503020000020003" pitchFamily="2" charset="0"/>
                <a:ea typeface="Calibri"/>
                <a:cs typeface="Calibri"/>
                <a:sym typeface="Calibri"/>
              </a:rPr>
              <a:t> (INBIO)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National Herbarium of Costa Rica</a:t>
            </a:r>
            <a:endParaRPr dirty="0">
              <a:latin typeface="Avenir Book" panose="02000503020000020003" pitchFamily="2" charset="0"/>
            </a:endParaRPr>
          </a:p>
        </p:txBody>
      </p:sp>
      <p:sp>
        <p:nvSpPr>
          <p:cNvPr id="117" name="Google Shape;117;p2"/>
          <p:cNvSpPr txBox="1"/>
          <p:nvPr/>
        </p:nvSpPr>
        <p:spPr>
          <a:xfrm>
            <a:off x="887745" y="1093990"/>
            <a:ext cx="9762817"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dirty="0">
                <a:solidFill>
                  <a:schemeClr val="dk1"/>
                </a:solidFill>
                <a:latin typeface="Avenir Book" panose="02000503020000020003" pitchFamily="2" charset="0"/>
                <a:ea typeface="Calibri"/>
                <a:cs typeface="Calibri"/>
                <a:sym typeface="Calibri"/>
              </a:rPr>
              <a:t>Nathan Swenson, Adam Chmurzynski, Nelson Zamora, Roberto Espinoza, Roger Blanco, Alejandro Masis, Steve P. Hubbell, George C. Stevens</a:t>
            </a:r>
            <a:endParaRPr dirty="0">
              <a:latin typeface="Avenir Book" panose="02000503020000020003" pitchFamily="2" charset="0"/>
            </a:endParaRPr>
          </a:p>
          <a:p>
            <a:pPr marL="0" marR="0" lvl="0" indent="0" algn="l" rtl="0">
              <a:spcBef>
                <a:spcPts val="0"/>
              </a:spcBef>
              <a:spcAft>
                <a:spcPts val="0"/>
              </a:spcAft>
              <a:buNone/>
            </a:pPr>
            <a:r>
              <a:rPr lang="en-US" sz="2000" dirty="0">
                <a:solidFill>
                  <a:schemeClr val="dk1"/>
                </a:solidFill>
                <a:latin typeface="Avenir Book" panose="02000503020000020003" pitchFamily="2" charset="0"/>
                <a:ea typeface="Calibri"/>
                <a:cs typeface="Calibri"/>
                <a:sym typeface="Calibri"/>
              </a:rPr>
              <a:t> </a:t>
            </a:r>
            <a:endParaRPr dirty="0">
              <a:latin typeface="Avenir Book" panose="02000503020000020003" pitchFamily="2" charset="0"/>
            </a:endParaRPr>
          </a:p>
        </p:txBody>
      </p:sp>
      <p:sp>
        <p:nvSpPr>
          <p:cNvPr id="118" name="Google Shape;118;p2"/>
          <p:cNvSpPr txBox="1"/>
          <p:nvPr/>
        </p:nvSpPr>
        <p:spPr>
          <a:xfrm>
            <a:off x="3788362" y="2787206"/>
            <a:ext cx="1699449"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dirty="0">
                <a:solidFill>
                  <a:schemeClr val="dk1"/>
                </a:solidFill>
                <a:latin typeface="Avenir Book" panose="02000503020000020003" pitchFamily="2" charset="0"/>
                <a:ea typeface="Calibri"/>
                <a:cs typeface="Calibri"/>
                <a:sym typeface="Calibri"/>
              </a:rPr>
              <a:t>Support </a:t>
            </a:r>
            <a:endParaRPr dirty="0">
              <a:latin typeface="Avenir Book" panose="02000503020000020003" pitchFamily="2"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96"/>
        <p:cNvGrpSpPr/>
        <p:nvPr/>
      </p:nvGrpSpPr>
      <p:grpSpPr>
        <a:xfrm>
          <a:off x="0" y="0"/>
          <a:ext cx="0" cy="0"/>
          <a:chOff x="0" y="0"/>
          <a:chExt cx="0" cy="0"/>
        </a:xfrm>
      </p:grpSpPr>
      <p:sp>
        <p:nvSpPr>
          <p:cNvPr id="297" name="Google Shape;297;p20"/>
          <p:cNvSpPr txBox="1"/>
          <p:nvPr/>
        </p:nvSpPr>
        <p:spPr>
          <a:xfrm>
            <a:off x="1312374" y="750062"/>
            <a:ext cx="7620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Avenir Book" panose="02000503020000020003" pitchFamily="2" charset="0"/>
              <a:ea typeface="Calibri"/>
              <a:cs typeface="Calibri"/>
              <a:sym typeface="Calibri"/>
            </a:endParaRPr>
          </a:p>
        </p:txBody>
      </p:sp>
      <p:pic>
        <p:nvPicPr>
          <p:cNvPr id="298" name="Google Shape;298;p20"/>
          <p:cNvPicPr preferRelativeResize="0"/>
          <p:nvPr/>
        </p:nvPicPr>
        <p:blipFill rotWithShape="1">
          <a:blip r:embed="rId3">
            <a:alphaModFix/>
          </a:blip>
          <a:srcRect/>
          <a:stretch/>
        </p:blipFill>
        <p:spPr>
          <a:xfrm>
            <a:off x="0" y="3475690"/>
            <a:ext cx="6663267" cy="3420534"/>
          </a:xfrm>
          <a:prstGeom prst="rect">
            <a:avLst/>
          </a:prstGeom>
          <a:noFill/>
          <a:ln w="9525" cap="flat" cmpd="sng">
            <a:solidFill>
              <a:schemeClr val="dk1"/>
            </a:solidFill>
            <a:prstDash val="solid"/>
            <a:round/>
            <a:headEnd type="none" w="sm" len="sm"/>
            <a:tailEnd type="none" w="sm" len="sm"/>
          </a:ln>
        </p:spPr>
      </p:pic>
      <p:sp>
        <p:nvSpPr>
          <p:cNvPr id="299" name="Google Shape;299;p20"/>
          <p:cNvSpPr/>
          <p:nvPr/>
        </p:nvSpPr>
        <p:spPr>
          <a:xfrm>
            <a:off x="-170905" y="2297542"/>
            <a:ext cx="5135592"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dirty="0">
                <a:solidFill>
                  <a:schemeClr val="lt1"/>
                </a:solidFill>
                <a:latin typeface="Avenir Book" panose="02000503020000020003" pitchFamily="2" charset="0"/>
                <a:ea typeface="Calibri"/>
                <a:cs typeface="Calibri"/>
                <a:sym typeface="Calibri"/>
              </a:rPr>
              <a:t>Elevational range: 308-354 m </a:t>
            </a:r>
            <a:endParaRPr dirty="0">
              <a:latin typeface="Avenir Book" panose="02000503020000020003" pitchFamily="2" charset="0"/>
            </a:endParaRPr>
          </a:p>
          <a:p>
            <a:pPr marL="0" marR="0" lvl="0" indent="0" algn="ctr" rtl="0">
              <a:spcBef>
                <a:spcPts val="0"/>
              </a:spcBef>
              <a:spcAft>
                <a:spcPts val="0"/>
              </a:spcAft>
              <a:buNone/>
            </a:pPr>
            <a:r>
              <a:rPr lang="en-US" sz="2800" dirty="0">
                <a:solidFill>
                  <a:schemeClr val="lt1"/>
                </a:solidFill>
                <a:latin typeface="Avenir Book" panose="02000503020000020003" pitchFamily="2" charset="0"/>
                <a:ea typeface="Calibri"/>
                <a:cs typeface="Calibri"/>
                <a:sym typeface="Calibri"/>
              </a:rPr>
              <a:t>Plot size: 680 m x 240 m</a:t>
            </a:r>
            <a:endParaRPr sz="2800" dirty="0">
              <a:solidFill>
                <a:schemeClr val="lt1"/>
              </a:solidFill>
              <a:latin typeface="Avenir Book" panose="02000503020000020003" pitchFamily="2" charset="0"/>
              <a:ea typeface="Calibri"/>
              <a:cs typeface="Calibri"/>
              <a:sym typeface="Calibri"/>
            </a:endParaRPr>
          </a:p>
        </p:txBody>
      </p:sp>
      <p:pic>
        <p:nvPicPr>
          <p:cNvPr id="300" name="Google Shape;300;p20"/>
          <p:cNvPicPr preferRelativeResize="0"/>
          <p:nvPr/>
        </p:nvPicPr>
        <p:blipFill rotWithShape="1">
          <a:blip r:embed="rId4">
            <a:alphaModFix/>
          </a:blip>
          <a:srcRect/>
          <a:stretch/>
        </p:blipFill>
        <p:spPr>
          <a:xfrm>
            <a:off x="4793781" y="70536"/>
            <a:ext cx="7231221" cy="4454013"/>
          </a:xfrm>
          <a:prstGeom prst="rect">
            <a:avLst/>
          </a:prstGeom>
          <a:noFill/>
          <a:ln>
            <a:noFill/>
          </a:ln>
        </p:spPr>
      </p:pic>
      <p:sp>
        <p:nvSpPr>
          <p:cNvPr id="301" name="Google Shape;301;p20"/>
          <p:cNvSpPr txBox="1"/>
          <p:nvPr/>
        </p:nvSpPr>
        <p:spPr>
          <a:xfrm>
            <a:off x="7183446" y="4697152"/>
            <a:ext cx="4841555"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Avenir Book" panose="02000503020000020003" pitchFamily="2" charset="0"/>
                <a:ea typeface="Calibri"/>
                <a:cs typeface="Calibri"/>
                <a:sym typeface="Calibri"/>
              </a:rPr>
              <a:t>Lidar Elevation scan, 2021, Arturo Sanchez</a:t>
            </a:r>
            <a:endParaRPr sz="1800" dirty="0">
              <a:solidFill>
                <a:schemeClr val="lt1"/>
              </a:solidFill>
              <a:latin typeface="Avenir Book" panose="02000503020000020003" pitchFamily="2" charset="0"/>
              <a:ea typeface="Calibri"/>
              <a:cs typeface="Calibri"/>
              <a:sym typeface="Calibri"/>
            </a:endParaRPr>
          </a:p>
        </p:txBody>
      </p:sp>
      <p:sp>
        <p:nvSpPr>
          <p:cNvPr id="302" name="Google Shape;302;p20"/>
          <p:cNvSpPr/>
          <p:nvPr/>
        </p:nvSpPr>
        <p:spPr>
          <a:xfrm rot="276767">
            <a:off x="7847307" y="955519"/>
            <a:ext cx="928110" cy="2757949"/>
          </a:xfrm>
          <a:prstGeom prst="rect">
            <a:avLst/>
          </a:prstGeom>
          <a:solidFill>
            <a:schemeClr val="accent1">
              <a:alpha val="0"/>
            </a:schemeClr>
          </a:solidFill>
          <a:ln w="47625" cap="flat" cmpd="sng">
            <a:solidFill>
              <a:srgbClr val="FFFF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venir Book" panose="02000503020000020003" pitchFamily="2" charset="0"/>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pic>
        <p:nvPicPr>
          <p:cNvPr id="307" name="Google Shape;307;p21" descr="A picture containing diagram&#10;&#10;Description automatically generated"/>
          <p:cNvPicPr preferRelativeResize="0"/>
          <p:nvPr/>
        </p:nvPicPr>
        <p:blipFill rotWithShape="1">
          <a:blip r:embed="rId3">
            <a:alphaModFix/>
          </a:blip>
          <a:srcRect/>
          <a:stretch/>
        </p:blipFill>
        <p:spPr>
          <a:xfrm>
            <a:off x="0" y="43050"/>
            <a:ext cx="11220150" cy="6814950"/>
          </a:xfrm>
          <a:prstGeom prst="rect">
            <a:avLst/>
          </a:prstGeom>
          <a:noFill/>
          <a:ln>
            <a:noFill/>
          </a:ln>
        </p:spPr>
      </p:pic>
      <p:pic>
        <p:nvPicPr>
          <p:cNvPr id="308" name="Google Shape;308;p21"/>
          <p:cNvPicPr preferRelativeResize="0"/>
          <p:nvPr/>
        </p:nvPicPr>
        <p:blipFill rotWithShape="1">
          <a:blip r:embed="rId4">
            <a:alphaModFix/>
          </a:blip>
          <a:srcRect/>
          <a:stretch/>
        </p:blipFill>
        <p:spPr>
          <a:xfrm>
            <a:off x="6573794" y="3051946"/>
            <a:ext cx="5506995" cy="2492306"/>
          </a:xfrm>
          <a:prstGeom prst="rect">
            <a:avLst/>
          </a:prstGeom>
          <a:noFill/>
          <a:ln>
            <a:noFill/>
          </a:ln>
        </p:spPr>
      </p:pic>
      <p:sp>
        <p:nvSpPr>
          <p:cNvPr id="309" name="Google Shape;309;p21"/>
          <p:cNvSpPr txBox="1"/>
          <p:nvPr/>
        </p:nvSpPr>
        <p:spPr>
          <a:xfrm>
            <a:off x="7183447" y="4903629"/>
            <a:ext cx="4789814"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Avenir Book" panose="02000503020000020003" pitchFamily="2" charset="0"/>
                <a:ea typeface="Calibri"/>
                <a:cs typeface="Calibri"/>
                <a:sym typeface="Calibri"/>
              </a:rPr>
              <a:t>Lidar Elevation scan, 2021, Arturo Sanchez</a:t>
            </a:r>
            <a:endParaRPr sz="1800" dirty="0">
              <a:solidFill>
                <a:schemeClr val="lt1"/>
              </a:solidFill>
              <a:latin typeface="Avenir Book" panose="02000503020000020003" pitchFamily="2" charset="0"/>
              <a:ea typeface="Calibri"/>
              <a:cs typeface="Calibri"/>
              <a:sym typeface="Calibri"/>
            </a:endParaRPr>
          </a:p>
        </p:txBody>
      </p:sp>
      <p:sp>
        <p:nvSpPr>
          <p:cNvPr id="2" name="TextBox 1">
            <a:extLst>
              <a:ext uri="{FF2B5EF4-FFF2-40B4-BE49-F238E27FC236}">
                <a16:creationId xmlns:a16="http://schemas.microsoft.com/office/drawing/2014/main" id="{89163E09-185F-90D9-A7AD-F9BAA2D123B9}"/>
              </a:ext>
            </a:extLst>
          </p:cNvPr>
          <p:cNvSpPr txBox="1"/>
          <p:nvPr/>
        </p:nvSpPr>
        <p:spPr>
          <a:xfrm>
            <a:off x="971850" y="3296636"/>
            <a:ext cx="3538148" cy="307777"/>
          </a:xfrm>
          <a:prstGeom prst="rect">
            <a:avLst/>
          </a:prstGeom>
          <a:noFill/>
        </p:spPr>
        <p:txBody>
          <a:bodyPr wrap="none" rtlCol="0">
            <a:spAutoFit/>
          </a:bodyPr>
          <a:lstStyle/>
          <a:p>
            <a:r>
              <a:rPr lang="en-US" dirty="0"/>
              <a:t>Lidar transect through the San Emilio Plot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13"/>
        <p:cNvGrpSpPr/>
        <p:nvPr/>
      </p:nvGrpSpPr>
      <p:grpSpPr>
        <a:xfrm>
          <a:off x="0" y="0"/>
          <a:ext cx="0" cy="0"/>
          <a:chOff x="0" y="0"/>
          <a:chExt cx="0" cy="0"/>
        </a:xfrm>
      </p:grpSpPr>
      <p:pic>
        <p:nvPicPr>
          <p:cNvPr id="314" name="Google Shape;314;p22" descr="A screenshot of a video game&#10;&#10;Description automatically generated with medium confidence"/>
          <p:cNvPicPr preferRelativeResize="0"/>
          <p:nvPr/>
        </p:nvPicPr>
        <p:blipFill rotWithShape="1">
          <a:blip r:embed="rId3">
            <a:alphaModFix/>
          </a:blip>
          <a:srcRect r="12194"/>
          <a:stretch/>
        </p:blipFill>
        <p:spPr>
          <a:xfrm>
            <a:off x="206536" y="0"/>
            <a:ext cx="13052263" cy="6858000"/>
          </a:xfrm>
          <a:prstGeom prst="rect">
            <a:avLst/>
          </a:prstGeom>
          <a:noFill/>
          <a:ln>
            <a:noFill/>
          </a:ln>
        </p:spPr>
      </p:pic>
      <p:sp>
        <p:nvSpPr>
          <p:cNvPr id="315" name="Google Shape;315;p22"/>
          <p:cNvSpPr txBox="1"/>
          <p:nvPr/>
        </p:nvSpPr>
        <p:spPr>
          <a:xfrm>
            <a:off x="339213" y="1482003"/>
            <a:ext cx="4838268"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Avenir Book" panose="02000503020000020003" pitchFamily="2" charset="0"/>
                <a:ea typeface="Calibri"/>
                <a:cs typeface="Calibri"/>
                <a:sym typeface="Calibri"/>
              </a:rPr>
              <a:t>Lidar Elevation scan, 2021, Arturo Sanchez</a:t>
            </a:r>
            <a:endParaRPr sz="1800" dirty="0">
              <a:solidFill>
                <a:schemeClr val="lt1"/>
              </a:solidFill>
              <a:latin typeface="Avenir Book" panose="02000503020000020003" pitchFamily="2" charset="0"/>
              <a:ea typeface="Calibri"/>
              <a:cs typeface="Calibri"/>
              <a:sym typeface="Calibri"/>
            </a:endParaRPr>
          </a:p>
        </p:txBody>
      </p:sp>
      <p:sp>
        <p:nvSpPr>
          <p:cNvPr id="2" name="Google Shape;315;p22">
            <a:extLst>
              <a:ext uri="{FF2B5EF4-FFF2-40B4-BE49-F238E27FC236}">
                <a16:creationId xmlns:a16="http://schemas.microsoft.com/office/drawing/2014/main" id="{BA45C8D8-5775-BF6A-3C0D-081C4E8E7B14}"/>
              </a:ext>
            </a:extLst>
          </p:cNvPr>
          <p:cNvSpPr txBox="1"/>
          <p:nvPr/>
        </p:nvSpPr>
        <p:spPr>
          <a:xfrm>
            <a:off x="1257732" y="2141029"/>
            <a:ext cx="4838268"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Avenir Book" panose="02000503020000020003" pitchFamily="2" charset="0"/>
                <a:ea typeface="Calibri"/>
                <a:cs typeface="Calibri"/>
                <a:sym typeface="Calibri"/>
              </a:rPr>
              <a:t>Canopy heights</a:t>
            </a:r>
            <a:endParaRPr sz="1800" dirty="0">
              <a:solidFill>
                <a:schemeClr val="lt1"/>
              </a:solidFill>
              <a:latin typeface="Avenir Book" panose="02000503020000020003" pitchFamily="2" charset="0"/>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23"/>
          <p:cNvSpPr txBox="1"/>
          <p:nvPr/>
        </p:nvSpPr>
        <p:spPr>
          <a:xfrm>
            <a:off x="145026" y="3742447"/>
            <a:ext cx="11901948" cy="2400617"/>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Avenir Book" panose="02000503020000020003" pitchFamily="2" charset="0"/>
                <a:ea typeface="Calibri"/>
                <a:cs typeface="Calibri"/>
                <a:sym typeface="Calibri"/>
              </a:rPr>
              <a:t>1910s – 1920   Dan Janzen 11/17/2021…. “ [The plot] it was a banana plantation for the Casona occupants in 1920 (we do not know when abandoned but sometime after that date).  I learned that from Roberto Espinoza’s father, don Lupo Espinoza when I arrived in 1975 and was mystified by the pig ditches forming that enormous rectangle with the old ox-cart road along it northern boundary.  Pig ditches were supposedly deep enough so that they served as fences to keep the domestic pigs (and peccaries?) out of the plantation.  All of those large </a:t>
            </a:r>
            <a:r>
              <a:rPr lang="en-US" sz="1800" dirty="0" err="1">
                <a:solidFill>
                  <a:schemeClr val="dk1"/>
                </a:solidFill>
                <a:latin typeface="Avenir Book" panose="02000503020000020003" pitchFamily="2" charset="0"/>
                <a:ea typeface="Calibri"/>
                <a:cs typeface="Calibri"/>
                <a:sym typeface="Calibri"/>
              </a:rPr>
              <a:t>Enterolobium</a:t>
            </a:r>
            <a:r>
              <a:rPr lang="en-US" sz="1800" dirty="0">
                <a:solidFill>
                  <a:schemeClr val="dk1"/>
                </a:solidFill>
                <a:latin typeface="Avenir Book" panose="02000503020000020003" pitchFamily="2" charset="0"/>
                <a:ea typeface="Calibri"/>
                <a:cs typeface="Calibri"/>
                <a:sym typeface="Calibri"/>
              </a:rPr>
              <a:t> trees were planted by horses and cows after 1920 in the very open part of the plantation.”</a:t>
            </a:r>
            <a:endParaRPr dirty="0">
              <a:latin typeface="Avenir Book" panose="02000503020000020003" pitchFamily="2" charset="0"/>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Avenir Book" panose="02000503020000020003" pitchFamily="2" charset="0"/>
              <a:ea typeface="Calibri"/>
              <a:cs typeface="Calibri"/>
              <a:sym typeface="Calibri"/>
            </a:endParaRPr>
          </a:p>
          <a:p>
            <a:pPr marL="285750" marR="0" lvl="0" indent="-285750" algn="l" rtl="0">
              <a:spcBef>
                <a:spcPts val="0"/>
              </a:spcBef>
              <a:spcAft>
                <a:spcPts val="0"/>
              </a:spcAft>
              <a:buClr>
                <a:schemeClr val="dk1"/>
              </a:buClr>
              <a:buSzPts val="2400"/>
              <a:buFont typeface="Arial"/>
              <a:buChar char="•"/>
            </a:pPr>
            <a:r>
              <a:rPr lang="en-US" sz="2400" dirty="0">
                <a:solidFill>
                  <a:schemeClr val="dk1"/>
                </a:solidFill>
                <a:latin typeface="Avenir Book" panose="02000503020000020003" pitchFamily="2" charset="0"/>
                <a:ea typeface="Calibri"/>
                <a:cs typeface="Calibri"/>
                <a:sym typeface="Calibri"/>
              </a:rPr>
              <a:t>Evidence that fires from nearby pastures entered plot as late as the 1970s? </a:t>
            </a:r>
            <a:endParaRPr dirty="0">
              <a:latin typeface="Avenir Book" panose="02000503020000020003" pitchFamily="2" charset="0"/>
            </a:endParaRPr>
          </a:p>
        </p:txBody>
      </p:sp>
      <p:sp>
        <p:nvSpPr>
          <p:cNvPr id="321" name="Google Shape;321;p23"/>
          <p:cNvSpPr txBox="1"/>
          <p:nvPr/>
        </p:nvSpPr>
        <p:spPr>
          <a:xfrm>
            <a:off x="261782" y="253070"/>
            <a:ext cx="9132938" cy="144650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dirty="0">
                <a:solidFill>
                  <a:schemeClr val="dk1"/>
                </a:solidFill>
                <a:latin typeface="Avenir Book" panose="02000503020000020003" pitchFamily="2" charset="0"/>
                <a:ea typeface="Calibri"/>
                <a:cs typeface="Calibri"/>
                <a:sym typeface="Calibri"/>
              </a:rPr>
              <a:t>Plot History – </a:t>
            </a:r>
          </a:p>
          <a:p>
            <a:pPr marL="0" marR="0" lvl="0" indent="0" algn="l" rtl="0">
              <a:spcBef>
                <a:spcPts val="0"/>
              </a:spcBef>
              <a:spcAft>
                <a:spcPts val="0"/>
              </a:spcAft>
              <a:buNone/>
            </a:pPr>
            <a:r>
              <a:rPr lang="en-US" sz="4400" dirty="0">
                <a:solidFill>
                  <a:schemeClr val="dk1"/>
                </a:solidFill>
                <a:latin typeface="Avenir Book" panose="02000503020000020003" pitchFamily="2" charset="0"/>
                <a:ea typeface="Calibri"/>
                <a:cs typeface="Calibri"/>
                <a:sym typeface="Calibri"/>
              </a:rPr>
              <a:t>Disturbance</a:t>
            </a:r>
            <a:endParaRPr dirty="0">
              <a:latin typeface="Avenir Book" panose="02000503020000020003" pitchFamily="2" charset="0"/>
            </a:endParaRPr>
          </a:p>
        </p:txBody>
      </p:sp>
      <p:sp>
        <p:nvSpPr>
          <p:cNvPr id="322" name="Google Shape;322;p23"/>
          <p:cNvSpPr txBox="1"/>
          <p:nvPr/>
        </p:nvSpPr>
        <p:spPr>
          <a:xfrm>
            <a:off x="501445" y="2369386"/>
            <a:ext cx="11793528" cy="120028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400"/>
              <a:buFont typeface="Arial"/>
              <a:buChar char="•"/>
            </a:pPr>
            <a:r>
              <a:rPr lang="en-US" sz="2400" dirty="0">
                <a:solidFill>
                  <a:schemeClr val="dk1"/>
                </a:solidFill>
                <a:latin typeface="Avenir Book" panose="02000503020000020003" pitchFamily="2" charset="0"/>
                <a:ea typeface="Calibri"/>
                <a:cs typeface="Calibri"/>
                <a:sym typeface="Calibri"/>
              </a:rPr>
              <a:t>The entire plot has experienced some sort of disturbance</a:t>
            </a:r>
            <a:endParaRPr dirty="0">
              <a:latin typeface="Avenir Book" panose="02000503020000020003" pitchFamily="2" charset="0"/>
            </a:endParaRPr>
          </a:p>
          <a:p>
            <a:pPr marL="285750" marR="0" lvl="0" indent="-133350" algn="l" rtl="0">
              <a:spcBef>
                <a:spcPts val="0"/>
              </a:spcBef>
              <a:spcAft>
                <a:spcPts val="0"/>
              </a:spcAft>
              <a:buClr>
                <a:schemeClr val="dk1"/>
              </a:buClr>
              <a:buSzPts val="2400"/>
              <a:buFont typeface="Arial"/>
              <a:buNone/>
            </a:pPr>
            <a:endParaRPr sz="2400" dirty="0">
              <a:solidFill>
                <a:schemeClr val="dk1"/>
              </a:solidFill>
              <a:latin typeface="Avenir Book" panose="02000503020000020003" pitchFamily="2" charset="0"/>
              <a:ea typeface="Calibri"/>
              <a:cs typeface="Calibri"/>
              <a:sym typeface="Calibri"/>
            </a:endParaRPr>
          </a:p>
          <a:p>
            <a:pPr marL="285750" marR="0" lvl="0" indent="-285750" algn="l" rtl="0">
              <a:spcBef>
                <a:spcPts val="0"/>
              </a:spcBef>
              <a:spcAft>
                <a:spcPts val="0"/>
              </a:spcAft>
              <a:buClr>
                <a:schemeClr val="dk1"/>
              </a:buClr>
              <a:buSzPts val="2400"/>
              <a:buFont typeface="Arial"/>
              <a:buChar char="•"/>
            </a:pPr>
            <a:r>
              <a:rPr lang="en-US" sz="2400" dirty="0">
                <a:solidFill>
                  <a:schemeClr val="dk1"/>
                </a:solidFill>
                <a:latin typeface="Avenir Book" panose="02000503020000020003" pitchFamily="2" charset="0"/>
                <a:ea typeface="Calibri"/>
                <a:cs typeface="Calibri"/>
                <a:sym typeface="Calibri"/>
              </a:rPr>
              <a:t>Spanish likely extracted large Mahogany trees within the plot</a:t>
            </a:r>
            <a:endParaRPr dirty="0">
              <a:latin typeface="Avenir Book" panose="02000503020000020003" pitchFamily="2" charset="0"/>
            </a:endParaRPr>
          </a:p>
        </p:txBody>
      </p:sp>
      <p:pic>
        <p:nvPicPr>
          <p:cNvPr id="323" name="Google Shape;323;p23"/>
          <p:cNvPicPr preferRelativeResize="0"/>
          <p:nvPr/>
        </p:nvPicPr>
        <p:blipFill rotWithShape="1">
          <a:blip r:embed="rId3">
            <a:alphaModFix/>
          </a:blip>
          <a:srcRect/>
          <a:stretch/>
        </p:blipFill>
        <p:spPr>
          <a:xfrm>
            <a:off x="6346722" y="152621"/>
            <a:ext cx="5700252" cy="221676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27"/>
        <p:cNvGrpSpPr/>
        <p:nvPr/>
      </p:nvGrpSpPr>
      <p:grpSpPr>
        <a:xfrm>
          <a:off x="0" y="0"/>
          <a:ext cx="0" cy="0"/>
          <a:chOff x="0" y="0"/>
          <a:chExt cx="0" cy="0"/>
        </a:xfrm>
      </p:grpSpPr>
      <p:pic>
        <p:nvPicPr>
          <p:cNvPr id="328" name="Google Shape;328;p24"/>
          <p:cNvPicPr preferRelativeResize="0"/>
          <p:nvPr/>
        </p:nvPicPr>
        <p:blipFill rotWithShape="1">
          <a:blip r:embed="rId3">
            <a:alphaModFix/>
          </a:blip>
          <a:srcRect/>
          <a:stretch/>
        </p:blipFill>
        <p:spPr>
          <a:xfrm>
            <a:off x="466087" y="481187"/>
            <a:ext cx="9295421" cy="3940834"/>
          </a:xfrm>
          <a:prstGeom prst="rect">
            <a:avLst/>
          </a:prstGeom>
          <a:noFill/>
          <a:ln>
            <a:noFill/>
          </a:ln>
        </p:spPr>
      </p:pic>
      <p:sp>
        <p:nvSpPr>
          <p:cNvPr id="329" name="Google Shape;329;p24"/>
          <p:cNvSpPr txBox="1"/>
          <p:nvPr/>
        </p:nvSpPr>
        <p:spPr>
          <a:xfrm>
            <a:off x="2680998" y="1073772"/>
            <a:ext cx="1192957" cy="457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dirty="0">
                <a:solidFill>
                  <a:srgbClr val="FF0000"/>
                </a:solidFill>
                <a:latin typeface="Avenir Book" panose="02000503020000020003" pitchFamily="2" charset="0"/>
                <a:ea typeface="Calibri"/>
                <a:cs typeface="Calibri"/>
                <a:sym typeface="Calibri"/>
              </a:rPr>
              <a:t>Young</a:t>
            </a:r>
            <a:endParaRPr dirty="0">
              <a:latin typeface="Avenir Book" panose="02000503020000020003" pitchFamily="2" charset="0"/>
            </a:endParaRPr>
          </a:p>
        </p:txBody>
      </p:sp>
      <p:sp>
        <p:nvSpPr>
          <p:cNvPr id="330" name="Google Shape;330;p24"/>
          <p:cNvSpPr txBox="1"/>
          <p:nvPr/>
        </p:nvSpPr>
        <p:spPr>
          <a:xfrm>
            <a:off x="1846619" y="2561903"/>
            <a:ext cx="141605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dirty="0">
                <a:solidFill>
                  <a:srgbClr val="FF0000"/>
                </a:solidFill>
                <a:latin typeface="Avenir Book" panose="02000503020000020003" pitchFamily="2" charset="0"/>
                <a:ea typeface="Calibri"/>
                <a:cs typeface="Calibri"/>
                <a:sym typeface="Calibri"/>
              </a:rPr>
              <a:t>Mid-Age</a:t>
            </a:r>
            <a:endParaRPr dirty="0">
              <a:latin typeface="Avenir Book" panose="02000503020000020003" pitchFamily="2" charset="0"/>
            </a:endParaRPr>
          </a:p>
        </p:txBody>
      </p:sp>
      <p:sp>
        <p:nvSpPr>
          <p:cNvPr id="331" name="Google Shape;331;p24"/>
          <p:cNvSpPr txBox="1"/>
          <p:nvPr/>
        </p:nvSpPr>
        <p:spPr>
          <a:xfrm>
            <a:off x="6640006" y="1512237"/>
            <a:ext cx="1192957" cy="3667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dirty="0">
                <a:solidFill>
                  <a:srgbClr val="FF0000"/>
                </a:solidFill>
                <a:latin typeface="Avenir Book" panose="02000503020000020003" pitchFamily="2" charset="0"/>
                <a:ea typeface="Calibri"/>
                <a:cs typeface="Calibri"/>
                <a:sym typeface="Calibri"/>
              </a:rPr>
              <a:t>Mid-Age</a:t>
            </a:r>
            <a:endParaRPr dirty="0">
              <a:latin typeface="Avenir Book" panose="02000503020000020003" pitchFamily="2" charset="0"/>
            </a:endParaRPr>
          </a:p>
        </p:txBody>
      </p:sp>
      <p:sp>
        <p:nvSpPr>
          <p:cNvPr id="332" name="Google Shape;332;p24"/>
          <p:cNvSpPr txBox="1"/>
          <p:nvPr/>
        </p:nvSpPr>
        <p:spPr>
          <a:xfrm>
            <a:off x="5535280" y="2676833"/>
            <a:ext cx="1004888"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dirty="0">
                <a:solidFill>
                  <a:srgbClr val="FF0000"/>
                </a:solidFill>
                <a:latin typeface="Avenir Book" panose="02000503020000020003" pitchFamily="2" charset="0"/>
                <a:ea typeface="Calibri"/>
                <a:cs typeface="Calibri"/>
                <a:sym typeface="Calibri"/>
              </a:rPr>
              <a:t>Oldest</a:t>
            </a:r>
            <a:endParaRPr dirty="0">
              <a:latin typeface="Avenir Book" panose="02000503020000020003" pitchFamily="2" charset="0"/>
            </a:endParaRPr>
          </a:p>
        </p:txBody>
      </p:sp>
      <p:pic>
        <p:nvPicPr>
          <p:cNvPr id="333" name="Google Shape;333;p24"/>
          <p:cNvPicPr preferRelativeResize="0"/>
          <p:nvPr/>
        </p:nvPicPr>
        <p:blipFill rotWithShape="1">
          <a:blip r:embed="rId4">
            <a:alphaModFix/>
          </a:blip>
          <a:srcRect/>
          <a:stretch/>
        </p:blipFill>
        <p:spPr>
          <a:xfrm>
            <a:off x="6585023" y="4266376"/>
            <a:ext cx="5269265" cy="2158774"/>
          </a:xfrm>
          <a:prstGeom prst="rect">
            <a:avLst/>
          </a:prstGeom>
          <a:noFill/>
          <a:ln>
            <a:noFill/>
          </a:ln>
        </p:spPr>
      </p:pic>
      <p:sp>
        <p:nvSpPr>
          <p:cNvPr id="334" name="Google Shape;334;p24"/>
          <p:cNvSpPr txBox="1"/>
          <p:nvPr/>
        </p:nvSpPr>
        <p:spPr>
          <a:xfrm>
            <a:off x="4575603" y="3449028"/>
            <a:ext cx="178216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dirty="0">
                <a:solidFill>
                  <a:srgbClr val="BFBFBF"/>
                </a:solidFill>
                <a:latin typeface="Avenir Book" panose="02000503020000020003" pitchFamily="2" charset="0"/>
                <a:ea typeface="Calibri"/>
                <a:cs typeface="Calibri"/>
                <a:sym typeface="Calibri"/>
              </a:rPr>
              <a:t>1840’s ?</a:t>
            </a:r>
            <a:endParaRPr dirty="0">
              <a:latin typeface="Avenir Book" panose="02000503020000020003" pitchFamily="2" charset="0"/>
            </a:endParaRPr>
          </a:p>
        </p:txBody>
      </p:sp>
      <p:sp>
        <p:nvSpPr>
          <p:cNvPr id="335" name="Google Shape;335;p24"/>
          <p:cNvSpPr txBox="1"/>
          <p:nvPr/>
        </p:nvSpPr>
        <p:spPr>
          <a:xfrm>
            <a:off x="1012956" y="528898"/>
            <a:ext cx="1976663"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rgbClr val="BFBFBF"/>
                </a:solidFill>
                <a:latin typeface="Avenir Book" panose="02000503020000020003" pitchFamily="2" charset="0"/>
                <a:ea typeface="Calibri"/>
                <a:cs typeface="Calibri"/>
                <a:sym typeface="Calibri"/>
              </a:rPr>
              <a:t>1910's</a:t>
            </a:r>
            <a:endParaRPr dirty="0">
              <a:latin typeface="Avenir Book" panose="02000503020000020003" pitchFamily="2" charset="0"/>
            </a:endParaRPr>
          </a:p>
        </p:txBody>
      </p:sp>
      <p:sp>
        <p:nvSpPr>
          <p:cNvPr id="336" name="Google Shape;336;p24"/>
          <p:cNvSpPr txBox="1"/>
          <p:nvPr/>
        </p:nvSpPr>
        <p:spPr>
          <a:xfrm>
            <a:off x="3978877" y="4043673"/>
            <a:ext cx="2058848"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Avenir Book" panose="02000503020000020003" pitchFamily="2" charset="0"/>
                <a:ea typeface="Calibri"/>
                <a:cs typeface="Calibri"/>
                <a:sym typeface="Calibri"/>
              </a:rPr>
              <a:t>More evergreen</a:t>
            </a:r>
            <a:endParaRPr dirty="0">
              <a:latin typeface="Avenir Book" panose="02000503020000020003" pitchFamily="2" charset="0"/>
            </a:endParaRPr>
          </a:p>
        </p:txBody>
      </p:sp>
      <p:sp>
        <p:nvSpPr>
          <p:cNvPr id="337" name="Google Shape;337;p24"/>
          <p:cNvSpPr txBox="1"/>
          <p:nvPr/>
        </p:nvSpPr>
        <p:spPr>
          <a:xfrm>
            <a:off x="2651748" y="644053"/>
            <a:ext cx="2970576"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Avenir Book" panose="02000503020000020003" pitchFamily="2" charset="0"/>
                <a:ea typeface="Calibri"/>
                <a:cs typeface="Calibri"/>
                <a:sym typeface="Calibri"/>
              </a:rPr>
              <a:t>More deciduous</a:t>
            </a:r>
            <a:endParaRPr dirty="0">
              <a:latin typeface="Avenir Book" panose="02000503020000020003" pitchFamily="2" charset="0"/>
            </a:endParaRPr>
          </a:p>
        </p:txBody>
      </p:sp>
      <p:sp>
        <p:nvSpPr>
          <p:cNvPr id="338" name="Google Shape;338;p24"/>
          <p:cNvSpPr txBox="1"/>
          <p:nvPr/>
        </p:nvSpPr>
        <p:spPr>
          <a:xfrm>
            <a:off x="4910109" y="232843"/>
            <a:ext cx="6944179"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Avenir Book" panose="02000503020000020003" pitchFamily="2" charset="0"/>
                <a:ea typeface="Calibri"/>
                <a:cs typeface="Calibri"/>
                <a:sym typeface="Calibri"/>
              </a:rPr>
              <a:t>Mapping areas of different ages</a:t>
            </a:r>
            <a:endParaRPr sz="3600" dirty="0">
              <a:solidFill>
                <a:schemeClr val="dk1"/>
              </a:solidFill>
              <a:latin typeface="Avenir Book" panose="02000503020000020003" pitchFamily="2" charset="0"/>
              <a:ea typeface="Calibri"/>
              <a:cs typeface="Calibri"/>
              <a:sym typeface="Calibri"/>
            </a:endParaRPr>
          </a:p>
        </p:txBody>
      </p:sp>
      <p:sp>
        <p:nvSpPr>
          <p:cNvPr id="339" name="Google Shape;339;p24"/>
          <p:cNvSpPr txBox="1"/>
          <p:nvPr/>
        </p:nvSpPr>
        <p:spPr>
          <a:xfrm>
            <a:off x="8388375" y="1003812"/>
            <a:ext cx="3761833" cy="92328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800"/>
              <a:buFont typeface="Arial"/>
              <a:buChar char="•"/>
            </a:pPr>
            <a:r>
              <a:rPr lang="en-US" sz="1800" dirty="0">
                <a:solidFill>
                  <a:schemeClr val="lt1"/>
                </a:solidFill>
                <a:latin typeface="Avenir Book" panose="02000503020000020003" pitchFamily="2" charset="0"/>
                <a:ea typeface="Calibri"/>
                <a:cs typeface="Calibri"/>
                <a:sym typeface="Calibri"/>
              </a:rPr>
              <a:t>Using mapped fencerow trees</a:t>
            </a:r>
            <a:endParaRPr dirty="0">
              <a:latin typeface="Avenir Book" panose="02000503020000020003" pitchFamily="2" charset="0"/>
            </a:endParaRPr>
          </a:p>
          <a:p>
            <a:pPr marL="285750" marR="0" lvl="0" indent="-285750" algn="l" rtl="0">
              <a:spcBef>
                <a:spcPts val="0"/>
              </a:spcBef>
              <a:spcAft>
                <a:spcPts val="0"/>
              </a:spcAft>
              <a:buClr>
                <a:schemeClr val="lt1"/>
              </a:buClr>
              <a:buSzPts val="1800"/>
              <a:buFont typeface="Arial"/>
              <a:buChar char="•"/>
            </a:pPr>
            <a:r>
              <a:rPr lang="en-US" sz="1800" dirty="0">
                <a:solidFill>
                  <a:schemeClr val="lt1"/>
                </a:solidFill>
                <a:latin typeface="Avenir Book" panose="02000503020000020003" pitchFamily="2" charset="0"/>
                <a:ea typeface="Calibri"/>
                <a:cs typeface="Calibri"/>
                <a:sym typeface="Calibri"/>
              </a:rPr>
              <a:t>Old barbed wire</a:t>
            </a:r>
            <a:endParaRPr dirty="0">
              <a:latin typeface="Avenir Book" panose="02000503020000020003" pitchFamily="2" charset="0"/>
            </a:endParaRPr>
          </a:p>
          <a:p>
            <a:pPr marL="285750" marR="0" lvl="0" indent="-285750" algn="l" rtl="0">
              <a:spcBef>
                <a:spcPts val="0"/>
              </a:spcBef>
              <a:spcAft>
                <a:spcPts val="0"/>
              </a:spcAft>
              <a:buClr>
                <a:schemeClr val="lt1"/>
              </a:buClr>
              <a:buSzPts val="1800"/>
              <a:buFont typeface="Arial"/>
              <a:buChar char="•"/>
            </a:pPr>
            <a:r>
              <a:rPr lang="en-US" sz="1800" dirty="0">
                <a:solidFill>
                  <a:schemeClr val="lt1"/>
                </a:solidFill>
                <a:latin typeface="Avenir Book" panose="02000503020000020003" pitchFamily="2" charset="0"/>
                <a:ea typeface="Calibri"/>
                <a:cs typeface="Calibri"/>
                <a:sym typeface="Calibri"/>
              </a:rPr>
              <a:t>Tree rings</a:t>
            </a:r>
            <a:endParaRPr sz="1800" dirty="0">
              <a:solidFill>
                <a:schemeClr val="lt1"/>
              </a:solidFill>
              <a:latin typeface="Avenir Book" panose="02000503020000020003" pitchFamily="2" charset="0"/>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25"/>
          <p:cNvPicPr preferRelativeResize="0"/>
          <p:nvPr/>
        </p:nvPicPr>
        <p:blipFill rotWithShape="1">
          <a:blip r:embed="rId3">
            <a:alphaModFix/>
          </a:blip>
          <a:srcRect/>
          <a:stretch/>
        </p:blipFill>
        <p:spPr>
          <a:xfrm>
            <a:off x="1385994" y="0"/>
            <a:ext cx="4600627" cy="6035761"/>
          </a:xfrm>
          <a:prstGeom prst="rect">
            <a:avLst/>
          </a:prstGeom>
          <a:noFill/>
          <a:ln>
            <a:noFill/>
          </a:ln>
        </p:spPr>
      </p:pic>
      <p:sp>
        <p:nvSpPr>
          <p:cNvPr id="345" name="Google Shape;345;p25"/>
          <p:cNvSpPr txBox="1"/>
          <p:nvPr/>
        </p:nvSpPr>
        <p:spPr>
          <a:xfrm>
            <a:off x="1665412" y="6099671"/>
            <a:ext cx="4799934"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1" dirty="0" err="1">
                <a:solidFill>
                  <a:schemeClr val="dk1"/>
                </a:solidFill>
                <a:latin typeface="Avenir Book" panose="02000503020000020003" pitchFamily="2" charset="0"/>
                <a:ea typeface="Calibri"/>
                <a:cs typeface="Calibri"/>
                <a:sym typeface="Calibri"/>
              </a:rPr>
              <a:t>Guettarda</a:t>
            </a:r>
            <a:r>
              <a:rPr lang="en-US" sz="1800" i="1" dirty="0">
                <a:solidFill>
                  <a:schemeClr val="dk1"/>
                </a:solidFill>
                <a:latin typeface="Avenir Book" panose="02000503020000020003" pitchFamily="2" charset="0"/>
                <a:ea typeface="Calibri"/>
                <a:cs typeface="Calibri"/>
                <a:sym typeface="Calibri"/>
              </a:rPr>
              <a:t> </a:t>
            </a:r>
            <a:r>
              <a:rPr lang="en-US" sz="1800" i="1" dirty="0" err="1">
                <a:solidFill>
                  <a:schemeClr val="dk1"/>
                </a:solidFill>
                <a:latin typeface="Avenir Book" panose="02000503020000020003" pitchFamily="2" charset="0"/>
                <a:ea typeface="Calibri"/>
                <a:cs typeface="Calibri"/>
                <a:sym typeface="Calibri"/>
              </a:rPr>
              <a:t>macrosperma</a:t>
            </a:r>
            <a:r>
              <a:rPr lang="en-US" sz="1800" i="1" dirty="0">
                <a:solidFill>
                  <a:schemeClr val="dk1"/>
                </a:solidFill>
                <a:latin typeface="Avenir Book" panose="02000503020000020003" pitchFamily="2" charset="0"/>
                <a:ea typeface="Calibri"/>
                <a:cs typeface="Calibri"/>
                <a:sym typeface="Calibri"/>
              </a:rPr>
              <a:t> </a:t>
            </a:r>
            <a:r>
              <a:rPr lang="en-US" sz="1800" dirty="0">
                <a:solidFill>
                  <a:schemeClr val="dk1"/>
                </a:solidFill>
                <a:latin typeface="Avenir Book" panose="02000503020000020003" pitchFamily="2" charset="0"/>
                <a:ea typeface="Calibri"/>
                <a:cs typeface="Calibri"/>
                <a:sym typeface="Calibri"/>
              </a:rPr>
              <a:t>(RUBIACEAE)</a:t>
            </a:r>
            <a:endParaRPr dirty="0">
              <a:latin typeface="Avenir Book" panose="02000503020000020003" pitchFamily="2" charset="0"/>
            </a:endParaRPr>
          </a:p>
        </p:txBody>
      </p:sp>
      <p:sp>
        <p:nvSpPr>
          <p:cNvPr id="346" name="Google Shape;346;p25"/>
          <p:cNvSpPr txBox="1"/>
          <p:nvPr/>
        </p:nvSpPr>
        <p:spPr>
          <a:xfrm>
            <a:off x="2516904" y="6489564"/>
            <a:ext cx="2338805"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April 2008</a:t>
            </a:r>
            <a:endParaRPr dirty="0">
              <a:latin typeface="Avenir Book" panose="02000503020000020003" pitchFamily="2" charset="0"/>
            </a:endParaRPr>
          </a:p>
        </p:txBody>
      </p:sp>
      <p:pic>
        <p:nvPicPr>
          <p:cNvPr id="347" name="Google Shape;347;p25"/>
          <p:cNvPicPr preferRelativeResize="0"/>
          <p:nvPr/>
        </p:nvPicPr>
        <p:blipFill rotWithShape="1">
          <a:blip r:embed="rId4">
            <a:alphaModFix/>
          </a:blip>
          <a:srcRect/>
          <a:stretch/>
        </p:blipFill>
        <p:spPr>
          <a:xfrm>
            <a:off x="6297561" y="0"/>
            <a:ext cx="4508445" cy="6035761"/>
          </a:xfrm>
          <a:prstGeom prst="rect">
            <a:avLst/>
          </a:prstGeom>
          <a:noFill/>
          <a:ln>
            <a:noFill/>
          </a:ln>
        </p:spPr>
      </p:pic>
      <p:sp>
        <p:nvSpPr>
          <p:cNvPr id="348" name="Google Shape;348;p25"/>
          <p:cNvSpPr txBox="1"/>
          <p:nvPr/>
        </p:nvSpPr>
        <p:spPr>
          <a:xfrm>
            <a:off x="6779281" y="6107668"/>
            <a:ext cx="4591552"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1" dirty="0" err="1">
                <a:solidFill>
                  <a:schemeClr val="dk1"/>
                </a:solidFill>
                <a:latin typeface="Avenir Book" panose="02000503020000020003" pitchFamily="2" charset="0"/>
                <a:ea typeface="Calibri"/>
                <a:cs typeface="Calibri"/>
                <a:sym typeface="Calibri"/>
              </a:rPr>
              <a:t>Pachira</a:t>
            </a:r>
            <a:r>
              <a:rPr lang="en-US" sz="1800" i="1" dirty="0">
                <a:solidFill>
                  <a:schemeClr val="dk1"/>
                </a:solidFill>
                <a:latin typeface="Avenir Book" panose="02000503020000020003" pitchFamily="2" charset="0"/>
                <a:ea typeface="Calibri"/>
                <a:cs typeface="Calibri"/>
                <a:sym typeface="Calibri"/>
              </a:rPr>
              <a:t> </a:t>
            </a:r>
            <a:r>
              <a:rPr lang="en-US" sz="1800" i="1" dirty="0" err="1">
                <a:solidFill>
                  <a:schemeClr val="dk1"/>
                </a:solidFill>
                <a:latin typeface="Avenir Book" panose="02000503020000020003" pitchFamily="2" charset="0"/>
                <a:ea typeface="Calibri"/>
                <a:cs typeface="Calibri"/>
                <a:sym typeface="Calibri"/>
              </a:rPr>
              <a:t>quinata</a:t>
            </a:r>
            <a:r>
              <a:rPr lang="en-US" sz="1800" dirty="0">
                <a:solidFill>
                  <a:schemeClr val="dk1"/>
                </a:solidFill>
                <a:latin typeface="Avenir Book" panose="02000503020000020003" pitchFamily="2" charset="0"/>
                <a:ea typeface="Calibri"/>
                <a:cs typeface="Calibri"/>
                <a:sym typeface="Calibri"/>
              </a:rPr>
              <a:t> (MALVACEAE)</a:t>
            </a:r>
            <a:endParaRPr dirty="0">
              <a:latin typeface="Avenir Book" panose="02000503020000020003" pitchFamily="2"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52"/>
        <p:cNvGrpSpPr/>
        <p:nvPr/>
      </p:nvGrpSpPr>
      <p:grpSpPr>
        <a:xfrm>
          <a:off x="0" y="0"/>
          <a:ext cx="0" cy="0"/>
          <a:chOff x="0" y="0"/>
          <a:chExt cx="0" cy="0"/>
        </a:xfrm>
      </p:grpSpPr>
      <p:pic>
        <p:nvPicPr>
          <p:cNvPr id="353" name="Google Shape;353;p26"/>
          <p:cNvPicPr preferRelativeResize="0"/>
          <p:nvPr/>
        </p:nvPicPr>
        <p:blipFill rotWithShape="1">
          <a:blip r:embed="rId3">
            <a:alphaModFix/>
          </a:blip>
          <a:srcRect/>
          <a:stretch/>
        </p:blipFill>
        <p:spPr>
          <a:xfrm>
            <a:off x="3306538" y="-113535"/>
            <a:ext cx="10117926" cy="8422796"/>
          </a:xfrm>
          <a:prstGeom prst="rect">
            <a:avLst/>
          </a:prstGeom>
          <a:noFill/>
          <a:ln>
            <a:noFill/>
          </a:ln>
        </p:spPr>
      </p:pic>
      <p:pic>
        <p:nvPicPr>
          <p:cNvPr id="354" name="Google Shape;354;p26"/>
          <p:cNvPicPr preferRelativeResize="0"/>
          <p:nvPr/>
        </p:nvPicPr>
        <p:blipFill rotWithShape="1">
          <a:blip r:embed="rId4">
            <a:alphaModFix/>
          </a:blip>
          <a:srcRect/>
          <a:stretch/>
        </p:blipFill>
        <p:spPr>
          <a:xfrm>
            <a:off x="38968" y="0"/>
            <a:ext cx="4486967" cy="4370007"/>
          </a:xfrm>
          <a:prstGeom prst="rect">
            <a:avLst/>
          </a:prstGeom>
          <a:noFill/>
          <a:ln>
            <a:noFill/>
          </a:ln>
        </p:spPr>
      </p:pic>
      <p:sp>
        <p:nvSpPr>
          <p:cNvPr id="355" name="Google Shape;355;p26"/>
          <p:cNvSpPr txBox="1"/>
          <p:nvPr/>
        </p:nvSpPr>
        <p:spPr>
          <a:xfrm>
            <a:off x="6967290" y="472573"/>
            <a:ext cx="5092905" cy="15696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chemeClr val="lt1"/>
                </a:solidFill>
                <a:latin typeface="Avenir Book" panose="02000503020000020003" pitchFamily="2" charset="0"/>
                <a:ea typeface="Calibri"/>
                <a:cs typeface="Calibri"/>
                <a:sym typeface="Calibri"/>
              </a:rPr>
              <a:t>Young and old areas of forest</a:t>
            </a:r>
            <a:endParaRPr dirty="0">
              <a:latin typeface="Avenir Book" panose="02000503020000020003" pitchFamily="2" charset="0"/>
            </a:endParaRPr>
          </a:p>
          <a:p>
            <a:pPr marL="0" marR="0" lvl="0" indent="0" algn="l" rtl="0">
              <a:spcBef>
                <a:spcPts val="0"/>
              </a:spcBef>
              <a:spcAft>
                <a:spcPts val="0"/>
              </a:spcAft>
              <a:buNone/>
            </a:pPr>
            <a:r>
              <a:rPr lang="en-US" sz="2400" dirty="0">
                <a:solidFill>
                  <a:schemeClr val="lt1"/>
                </a:solidFill>
                <a:latin typeface="Avenir Book" panose="02000503020000020003" pitchFamily="2" charset="0"/>
                <a:ea typeface="Calibri"/>
                <a:cs typeface="Calibri"/>
                <a:sym typeface="Calibri"/>
              </a:rPr>
              <a:t>demarcated by old fence row</a:t>
            </a:r>
            <a:endParaRPr dirty="0">
              <a:latin typeface="Avenir Book" panose="02000503020000020003" pitchFamily="2" charset="0"/>
            </a:endParaRPr>
          </a:p>
          <a:p>
            <a:pPr marL="0" marR="0" lvl="0" indent="0" algn="l" rtl="0">
              <a:spcBef>
                <a:spcPts val="0"/>
              </a:spcBef>
              <a:spcAft>
                <a:spcPts val="0"/>
              </a:spcAft>
              <a:buNone/>
            </a:pPr>
            <a:r>
              <a:rPr lang="en-US" sz="2400" dirty="0">
                <a:solidFill>
                  <a:schemeClr val="lt1"/>
                </a:solidFill>
                <a:latin typeface="Avenir Book" panose="02000503020000020003" pitchFamily="2" charset="0"/>
                <a:ea typeface="Calibri"/>
                <a:cs typeface="Calibri"/>
                <a:sym typeface="Calibri"/>
              </a:rPr>
              <a:t>Trees and remnants of old dirt</a:t>
            </a:r>
            <a:endParaRPr dirty="0">
              <a:latin typeface="Avenir Book" panose="02000503020000020003" pitchFamily="2" charset="0"/>
            </a:endParaRPr>
          </a:p>
          <a:p>
            <a:pPr marL="0" marR="0" lvl="0" indent="0" algn="l" rtl="0">
              <a:spcBef>
                <a:spcPts val="0"/>
              </a:spcBef>
              <a:spcAft>
                <a:spcPts val="0"/>
              </a:spcAft>
              <a:buNone/>
            </a:pPr>
            <a:r>
              <a:rPr lang="en-US" sz="2400" dirty="0">
                <a:solidFill>
                  <a:schemeClr val="lt1"/>
                </a:solidFill>
                <a:latin typeface="Avenir Book" panose="02000503020000020003" pitchFamily="2" charset="0"/>
                <a:ea typeface="Calibri"/>
                <a:cs typeface="Calibri"/>
                <a:sym typeface="Calibri"/>
              </a:rPr>
              <a:t>roads/ditches and fences</a:t>
            </a:r>
            <a:endParaRPr dirty="0">
              <a:latin typeface="Avenir Book" panose="02000503020000020003" pitchFamily="2" charset="0"/>
            </a:endParaRPr>
          </a:p>
        </p:txBody>
      </p:sp>
      <p:sp>
        <p:nvSpPr>
          <p:cNvPr id="356" name="Google Shape;356;p26"/>
          <p:cNvSpPr txBox="1"/>
          <p:nvPr/>
        </p:nvSpPr>
        <p:spPr>
          <a:xfrm>
            <a:off x="383059" y="4991213"/>
            <a:ext cx="5309773"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rgbClr val="FFFFFF"/>
                </a:solidFill>
                <a:latin typeface="Avenir Book" panose="02000503020000020003" pitchFamily="2" charset="0"/>
                <a:ea typeface="Calibri"/>
                <a:cs typeface="Calibri"/>
                <a:sym typeface="Calibri"/>
              </a:rPr>
              <a:t>Spatial distribution of Bursera simarouba in 1976</a:t>
            </a:r>
            <a:endParaRPr dirty="0">
              <a:latin typeface="Avenir Book" panose="02000503020000020003" pitchFamily="2" charset="0"/>
            </a:endParaRPr>
          </a:p>
          <a:p>
            <a:pPr marL="0" marR="0" lvl="0" indent="0" algn="l" rtl="0">
              <a:spcBef>
                <a:spcPts val="0"/>
              </a:spcBef>
              <a:spcAft>
                <a:spcPts val="0"/>
              </a:spcAft>
              <a:buNone/>
            </a:pPr>
            <a:r>
              <a:rPr lang="en-US" sz="1800" dirty="0">
                <a:solidFill>
                  <a:srgbClr val="FFFFFF"/>
                </a:solidFill>
                <a:latin typeface="Avenir Book" panose="02000503020000020003" pitchFamily="2" charset="0"/>
                <a:ea typeface="Calibri"/>
                <a:cs typeface="Calibri"/>
                <a:sym typeface="Calibri"/>
              </a:rPr>
              <a:t>Note, locations of fencerow trees </a:t>
            </a:r>
            <a:endParaRPr dirty="0">
              <a:latin typeface="Avenir Book" panose="02000503020000020003" pitchFamily="2" charset="0"/>
            </a:endParaRPr>
          </a:p>
        </p:txBody>
      </p:sp>
      <p:sp>
        <p:nvSpPr>
          <p:cNvPr id="357" name="Google Shape;357;p26"/>
          <p:cNvSpPr txBox="1"/>
          <p:nvPr/>
        </p:nvSpPr>
        <p:spPr>
          <a:xfrm>
            <a:off x="4744995" y="5588407"/>
            <a:ext cx="5195418"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Avenir Book" panose="02000503020000020003" pitchFamily="2" charset="0"/>
                <a:ea typeface="Calibri"/>
                <a:cs typeface="Calibri"/>
                <a:sym typeface="Calibri"/>
              </a:rPr>
              <a:t>Young areas consist of species common of young forest (</a:t>
            </a:r>
            <a:r>
              <a:rPr lang="en-US" sz="1800" i="1" dirty="0" err="1">
                <a:solidFill>
                  <a:schemeClr val="lt1"/>
                </a:solidFill>
                <a:latin typeface="Avenir Book" panose="02000503020000020003" pitchFamily="2" charset="0"/>
                <a:ea typeface="Calibri"/>
                <a:cs typeface="Calibri"/>
                <a:sym typeface="Calibri"/>
              </a:rPr>
              <a:t>Enterolobium</a:t>
            </a:r>
            <a:r>
              <a:rPr lang="en-US" sz="1800" i="1" dirty="0">
                <a:solidFill>
                  <a:schemeClr val="lt1"/>
                </a:solidFill>
                <a:latin typeface="Avenir Book" panose="02000503020000020003" pitchFamily="2" charset="0"/>
                <a:ea typeface="Calibri"/>
                <a:cs typeface="Calibri"/>
                <a:sym typeface="Calibri"/>
              </a:rPr>
              <a:t>, Cecropia, </a:t>
            </a:r>
            <a:r>
              <a:rPr lang="en-US" sz="1800" i="1" dirty="0" err="1">
                <a:solidFill>
                  <a:schemeClr val="lt1"/>
                </a:solidFill>
                <a:latin typeface="Avenir Book" panose="02000503020000020003" pitchFamily="2" charset="0"/>
                <a:ea typeface="Calibri"/>
                <a:cs typeface="Calibri"/>
                <a:sym typeface="Calibri"/>
              </a:rPr>
              <a:t>Samanea</a:t>
            </a:r>
            <a:r>
              <a:rPr lang="en-US" sz="1800" i="1" dirty="0">
                <a:solidFill>
                  <a:schemeClr val="lt1"/>
                </a:solidFill>
                <a:latin typeface="Avenir Book" panose="02000503020000020003" pitchFamily="2" charset="0"/>
                <a:ea typeface="Calibri"/>
                <a:cs typeface="Calibri"/>
                <a:sym typeface="Calibri"/>
              </a:rPr>
              <a:t> (</a:t>
            </a:r>
            <a:r>
              <a:rPr lang="en-US" sz="1800" i="1" dirty="0" err="1">
                <a:solidFill>
                  <a:schemeClr val="lt1"/>
                </a:solidFill>
                <a:latin typeface="Avenir Book" panose="02000503020000020003" pitchFamily="2" charset="0"/>
                <a:ea typeface="Calibri"/>
                <a:cs typeface="Calibri"/>
                <a:sym typeface="Calibri"/>
              </a:rPr>
              <a:t>Pithecelobium</a:t>
            </a:r>
            <a:r>
              <a:rPr lang="en-US" sz="1800" dirty="0">
                <a:solidFill>
                  <a:schemeClr val="lt1"/>
                </a:solidFill>
                <a:latin typeface="Avenir Book" panose="02000503020000020003" pitchFamily="2" charset="0"/>
                <a:ea typeface="Calibri"/>
                <a:cs typeface="Calibri"/>
                <a:sym typeface="Calibri"/>
              </a:rPr>
              <a:t>), </a:t>
            </a:r>
            <a:r>
              <a:rPr lang="en-US" sz="1800" i="1" dirty="0" err="1">
                <a:solidFill>
                  <a:schemeClr val="lt1"/>
                </a:solidFill>
                <a:latin typeface="Avenir Book" panose="02000503020000020003" pitchFamily="2" charset="0"/>
                <a:ea typeface="Calibri"/>
                <a:cs typeface="Calibri"/>
                <a:sym typeface="Calibri"/>
              </a:rPr>
              <a:t>Choclospermum</a:t>
            </a:r>
            <a:r>
              <a:rPr lang="en-US" sz="1800" i="1" dirty="0">
                <a:solidFill>
                  <a:schemeClr val="lt1"/>
                </a:solidFill>
                <a:latin typeface="Avenir Book" panose="02000503020000020003" pitchFamily="2" charset="0"/>
                <a:ea typeface="Calibri"/>
                <a:cs typeface="Calibri"/>
                <a:sym typeface="Calibri"/>
              </a:rPr>
              <a:t> </a:t>
            </a:r>
            <a:r>
              <a:rPr lang="en-US" sz="1800" dirty="0">
                <a:solidFill>
                  <a:schemeClr val="lt1"/>
                </a:solidFill>
                <a:latin typeface="Avenir Book" panose="02000503020000020003" pitchFamily="2" charset="0"/>
                <a:ea typeface="Calibri"/>
                <a:cs typeface="Calibri"/>
                <a:sym typeface="Calibri"/>
              </a:rPr>
              <a:t>etc.)</a:t>
            </a:r>
            <a:endParaRPr dirty="0">
              <a:latin typeface="Avenir Book" panose="02000503020000020003" pitchFamily="2" charset="0"/>
            </a:endParaRPr>
          </a:p>
        </p:txBody>
      </p:sp>
      <p:pic>
        <p:nvPicPr>
          <p:cNvPr id="358" name="Google Shape;358;p26"/>
          <p:cNvPicPr preferRelativeResize="0"/>
          <p:nvPr/>
        </p:nvPicPr>
        <p:blipFill rotWithShape="1">
          <a:blip r:embed="rId5">
            <a:alphaModFix/>
          </a:blip>
          <a:srcRect/>
          <a:stretch/>
        </p:blipFill>
        <p:spPr>
          <a:xfrm>
            <a:off x="4294050" y="22504"/>
            <a:ext cx="2247205" cy="294332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27"/>
          <p:cNvPicPr preferRelativeResize="0"/>
          <p:nvPr/>
        </p:nvPicPr>
        <p:blipFill rotWithShape="1">
          <a:blip r:embed="rId3">
            <a:alphaModFix/>
          </a:blip>
          <a:srcRect/>
          <a:stretch/>
        </p:blipFill>
        <p:spPr>
          <a:xfrm>
            <a:off x="4099687" y="772756"/>
            <a:ext cx="4274348" cy="5552740"/>
          </a:xfrm>
          <a:prstGeom prst="rect">
            <a:avLst/>
          </a:prstGeom>
          <a:noFill/>
          <a:ln>
            <a:noFill/>
          </a:ln>
        </p:spPr>
      </p:pic>
      <p:sp>
        <p:nvSpPr>
          <p:cNvPr id="365" name="Google Shape;365;p27"/>
          <p:cNvSpPr txBox="1"/>
          <p:nvPr/>
        </p:nvSpPr>
        <p:spPr>
          <a:xfrm>
            <a:off x="1297065" y="3804836"/>
            <a:ext cx="3802532"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dirty="0" err="1">
                <a:solidFill>
                  <a:schemeClr val="dk1"/>
                </a:solidFill>
                <a:latin typeface="Avenir Book" panose="02000503020000020003" pitchFamily="2" charset="0"/>
                <a:ea typeface="Calibri"/>
                <a:cs typeface="Calibri"/>
                <a:sym typeface="Calibri"/>
              </a:rPr>
              <a:t>Rhedera</a:t>
            </a:r>
            <a:r>
              <a:rPr lang="en-US" sz="2800" dirty="0">
                <a:solidFill>
                  <a:schemeClr val="dk1"/>
                </a:solidFill>
                <a:latin typeface="Avenir Book" panose="02000503020000020003" pitchFamily="2" charset="0"/>
                <a:ea typeface="Calibri"/>
                <a:cs typeface="Calibri"/>
                <a:sym typeface="Calibri"/>
              </a:rPr>
              <a:t> </a:t>
            </a:r>
            <a:r>
              <a:rPr lang="en-US" sz="2800" dirty="0" err="1">
                <a:solidFill>
                  <a:schemeClr val="dk1"/>
                </a:solidFill>
                <a:latin typeface="Avenir Book" panose="02000503020000020003" pitchFamily="2" charset="0"/>
                <a:ea typeface="Calibri"/>
                <a:cs typeface="Calibri"/>
                <a:sym typeface="Calibri"/>
              </a:rPr>
              <a:t>trinerva</a:t>
            </a:r>
            <a:r>
              <a:rPr lang="en-US" sz="2800" dirty="0">
                <a:solidFill>
                  <a:schemeClr val="dk1"/>
                </a:solidFill>
                <a:latin typeface="Avenir Book" panose="02000503020000020003" pitchFamily="2" charset="0"/>
                <a:ea typeface="Calibri"/>
                <a:cs typeface="Calibri"/>
                <a:sym typeface="Calibri"/>
              </a:rPr>
              <a:t> </a:t>
            </a:r>
            <a:endParaRPr sz="2800" dirty="0">
              <a:solidFill>
                <a:schemeClr val="dk1"/>
              </a:solidFill>
              <a:latin typeface="Avenir Book" panose="02000503020000020003" pitchFamily="2" charset="0"/>
              <a:ea typeface="Calibri"/>
              <a:cs typeface="Calibri"/>
              <a:sym typeface="Calibri"/>
            </a:endParaRPr>
          </a:p>
        </p:txBody>
      </p:sp>
      <p:sp>
        <p:nvSpPr>
          <p:cNvPr id="366" name="Google Shape;366;p27"/>
          <p:cNvSpPr txBox="1"/>
          <p:nvPr/>
        </p:nvSpPr>
        <p:spPr>
          <a:xfrm>
            <a:off x="995910" y="4515221"/>
            <a:ext cx="3404932"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more abundant on dry hill tops </a:t>
            </a:r>
            <a:endParaRPr dirty="0">
              <a:latin typeface="Avenir Book" panose="02000503020000020003" pitchFamily="2" charset="0"/>
            </a:endParaRPr>
          </a:p>
        </p:txBody>
      </p:sp>
      <p:sp>
        <p:nvSpPr>
          <p:cNvPr id="367" name="Google Shape;367;p27"/>
          <p:cNvSpPr/>
          <p:nvPr/>
        </p:nvSpPr>
        <p:spPr>
          <a:xfrm>
            <a:off x="8288130" y="3930445"/>
            <a:ext cx="3574355"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dirty="0" err="1">
                <a:solidFill>
                  <a:schemeClr val="dk1"/>
                </a:solidFill>
                <a:latin typeface="Avenir Book" panose="02000503020000020003" pitchFamily="2" charset="0"/>
                <a:ea typeface="Calibri"/>
                <a:cs typeface="Calibri"/>
                <a:sym typeface="Calibri"/>
              </a:rPr>
              <a:t>Luehea</a:t>
            </a:r>
            <a:r>
              <a:rPr lang="en-US" sz="2800" dirty="0">
                <a:solidFill>
                  <a:schemeClr val="dk1"/>
                </a:solidFill>
                <a:latin typeface="Avenir Book" panose="02000503020000020003" pitchFamily="2" charset="0"/>
                <a:ea typeface="Calibri"/>
                <a:cs typeface="Calibri"/>
                <a:sym typeface="Calibri"/>
              </a:rPr>
              <a:t> speciosa </a:t>
            </a:r>
            <a:endParaRPr dirty="0">
              <a:latin typeface="Avenir Book" panose="02000503020000020003" pitchFamily="2" charset="0"/>
            </a:endParaRPr>
          </a:p>
        </p:txBody>
      </p:sp>
      <p:sp>
        <p:nvSpPr>
          <p:cNvPr id="368" name="Google Shape;368;p27"/>
          <p:cNvSpPr txBox="1"/>
          <p:nvPr/>
        </p:nvSpPr>
        <p:spPr>
          <a:xfrm>
            <a:off x="8480097" y="4669975"/>
            <a:ext cx="3382388"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more abundant in early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successional habitats </a:t>
            </a:r>
            <a:endParaRPr dirty="0">
              <a:latin typeface="Avenir Book" panose="02000503020000020003" pitchFamily="2" charset="0"/>
            </a:endParaRPr>
          </a:p>
        </p:txBody>
      </p:sp>
      <p:sp>
        <p:nvSpPr>
          <p:cNvPr id="369" name="Google Shape;369;p27"/>
          <p:cNvSpPr txBox="1"/>
          <p:nvPr/>
        </p:nvSpPr>
        <p:spPr>
          <a:xfrm>
            <a:off x="629265" y="88838"/>
            <a:ext cx="6426443"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dirty="0">
                <a:solidFill>
                  <a:srgbClr val="FF6600"/>
                </a:solidFill>
                <a:latin typeface="Avenir Book" panose="02000503020000020003" pitchFamily="2" charset="0"/>
                <a:ea typeface="Calibri"/>
                <a:cs typeface="Calibri"/>
                <a:sym typeface="Calibri"/>
              </a:rPr>
              <a:t>Species distributions in 1996</a:t>
            </a:r>
            <a:endParaRPr dirty="0">
              <a:latin typeface="Avenir Book" panose="02000503020000020003" pitchFamily="2"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28"/>
          <p:cNvSpPr txBox="1"/>
          <p:nvPr/>
        </p:nvSpPr>
        <p:spPr>
          <a:xfrm>
            <a:off x="282789" y="347530"/>
            <a:ext cx="10580064"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dirty="0">
                <a:solidFill>
                  <a:srgbClr val="FF6600"/>
                </a:solidFill>
                <a:latin typeface="Avenir Book" panose="02000503020000020003" pitchFamily="2" charset="0"/>
                <a:ea typeface="Calibri"/>
                <a:cs typeface="Calibri"/>
                <a:sym typeface="Calibri"/>
              </a:rPr>
              <a:t>Two potential ‘drivers’ of forest dynamics</a:t>
            </a:r>
            <a:endParaRPr b="1" dirty="0">
              <a:latin typeface="Avenir Book" panose="02000503020000020003" pitchFamily="2" charset="0"/>
            </a:endParaRPr>
          </a:p>
        </p:txBody>
      </p:sp>
      <p:sp>
        <p:nvSpPr>
          <p:cNvPr id="375" name="Google Shape;375;p28"/>
          <p:cNvSpPr txBox="1"/>
          <p:nvPr/>
        </p:nvSpPr>
        <p:spPr>
          <a:xfrm>
            <a:off x="592395" y="1805276"/>
            <a:ext cx="873448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chemeClr val="dk1"/>
                </a:solidFill>
                <a:latin typeface="Avenir Book" panose="02000503020000020003" pitchFamily="2" charset="0"/>
                <a:ea typeface="Calibri"/>
                <a:cs typeface="Calibri"/>
                <a:sym typeface="Calibri"/>
              </a:rPr>
              <a:t>(1) Forest is heterogeneous in age </a:t>
            </a:r>
            <a:r>
              <a:rPr lang="en-US" sz="2400" dirty="0">
                <a:solidFill>
                  <a:schemeClr val="dk1"/>
                </a:solidFill>
                <a:latin typeface="Avenir Book" panose="02000503020000020003" pitchFamily="2" charset="0"/>
                <a:ea typeface="Calibri"/>
                <a:cs typeface="Calibri"/>
                <a:sym typeface="Calibri"/>
              </a:rPr>
              <a:t>(younger and older areas)</a:t>
            </a:r>
            <a:endParaRPr dirty="0">
              <a:latin typeface="Avenir Book" panose="02000503020000020003" pitchFamily="2" charset="0"/>
            </a:endParaRPr>
          </a:p>
        </p:txBody>
      </p:sp>
      <p:sp>
        <p:nvSpPr>
          <p:cNvPr id="376" name="Google Shape;376;p28"/>
          <p:cNvSpPr txBox="1"/>
          <p:nvPr/>
        </p:nvSpPr>
        <p:spPr>
          <a:xfrm>
            <a:off x="1905001" y="3209067"/>
            <a:ext cx="6905367"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chemeClr val="dk1"/>
                </a:solidFill>
                <a:latin typeface="Avenir Book" panose="02000503020000020003" pitchFamily="2" charset="0"/>
                <a:ea typeface="Calibri"/>
                <a:cs typeface="Calibri"/>
                <a:sym typeface="Calibri"/>
              </a:rPr>
              <a:t>- Succession changes</a:t>
            </a:r>
            <a:endParaRPr dirty="0">
              <a:latin typeface="Avenir Book" panose="02000503020000020003" pitchFamily="2" charset="0"/>
            </a:endParaRPr>
          </a:p>
        </p:txBody>
      </p:sp>
      <p:sp>
        <p:nvSpPr>
          <p:cNvPr id="377" name="Google Shape;377;p28"/>
          <p:cNvSpPr txBox="1"/>
          <p:nvPr/>
        </p:nvSpPr>
        <p:spPr>
          <a:xfrm>
            <a:off x="1809697" y="2356272"/>
            <a:ext cx="7000671"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chemeClr val="dk1"/>
                </a:solidFill>
                <a:latin typeface="Avenir Book" panose="02000503020000020003" pitchFamily="2" charset="0"/>
                <a:ea typeface="Calibri"/>
                <a:cs typeface="Calibri"/>
                <a:sym typeface="Calibri"/>
              </a:rPr>
              <a:t>- Recovery from past disturbance </a:t>
            </a:r>
            <a:endParaRPr dirty="0">
              <a:latin typeface="Avenir Book" panose="02000503020000020003" pitchFamily="2" charset="0"/>
            </a:endParaRPr>
          </a:p>
          <a:p>
            <a:pPr marL="0" marR="0" lvl="0" indent="0" algn="l" rtl="0">
              <a:spcBef>
                <a:spcPts val="0"/>
              </a:spcBef>
              <a:spcAft>
                <a:spcPts val="0"/>
              </a:spcAft>
              <a:buNone/>
            </a:pPr>
            <a:r>
              <a:rPr lang="en-US" sz="2400" dirty="0">
                <a:solidFill>
                  <a:schemeClr val="dk1"/>
                </a:solidFill>
                <a:latin typeface="Avenir Book" panose="02000503020000020003" pitchFamily="2" charset="0"/>
                <a:ea typeface="Calibri"/>
                <a:cs typeface="Calibri"/>
                <a:sym typeface="Calibri"/>
              </a:rPr>
              <a:t>	agriculture, pasture </a:t>
            </a:r>
            <a:endParaRPr dirty="0">
              <a:latin typeface="Avenir Book" panose="02000503020000020003" pitchFamily="2" charset="0"/>
            </a:endParaRPr>
          </a:p>
        </p:txBody>
      </p:sp>
      <p:sp>
        <p:nvSpPr>
          <p:cNvPr id="378" name="Google Shape;378;p28"/>
          <p:cNvSpPr txBox="1"/>
          <p:nvPr/>
        </p:nvSpPr>
        <p:spPr>
          <a:xfrm>
            <a:off x="7058064" y="2600695"/>
            <a:ext cx="4022313" cy="830956"/>
          </a:xfrm>
          <a:prstGeom prst="rect">
            <a:avLst/>
          </a:prstGeom>
          <a:solidFill>
            <a:schemeClr val="tx2"/>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chemeClr val="dk1"/>
                </a:solidFill>
                <a:latin typeface="Avenir Book" panose="02000503020000020003" pitchFamily="2" charset="0"/>
                <a:ea typeface="Calibri"/>
                <a:cs typeface="Calibri"/>
                <a:sym typeface="Calibri"/>
              </a:rPr>
              <a:t>SEFDP contains at least three areas of different ages </a:t>
            </a:r>
            <a:endParaRPr dirty="0">
              <a:latin typeface="Avenir Book" panose="02000503020000020003" pitchFamily="2" charset="0"/>
            </a:endParaRPr>
          </a:p>
        </p:txBody>
      </p:sp>
      <p:sp>
        <p:nvSpPr>
          <p:cNvPr id="379" name="Google Shape;379;p28"/>
          <p:cNvSpPr txBox="1"/>
          <p:nvPr/>
        </p:nvSpPr>
        <p:spPr>
          <a:xfrm>
            <a:off x="592395" y="4056479"/>
            <a:ext cx="996085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chemeClr val="dk1"/>
                </a:solidFill>
                <a:latin typeface="Avenir Book" panose="02000503020000020003" pitchFamily="2" charset="0"/>
                <a:ea typeface="Calibri"/>
                <a:cs typeface="Calibri"/>
                <a:sym typeface="Calibri"/>
              </a:rPr>
              <a:t>(2) External drying trend, and increased number of drought years.</a:t>
            </a:r>
            <a:endParaRPr b="1" dirty="0">
              <a:latin typeface="Avenir Book" panose="02000503020000020003" pitchFamily="2" charset="0"/>
            </a:endParaRPr>
          </a:p>
        </p:txBody>
      </p:sp>
      <p:sp>
        <p:nvSpPr>
          <p:cNvPr id="2" name="Google Shape;376;p28">
            <a:extLst>
              <a:ext uri="{FF2B5EF4-FFF2-40B4-BE49-F238E27FC236}">
                <a16:creationId xmlns:a16="http://schemas.microsoft.com/office/drawing/2014/main" id="{08C5FF5E-77E5-FEC6-BC13-A4D3347CF2E8}"/>
              </a:ext>
            </a:extLst>
          </p:cNvPr>
          <p:cNvSpPr txBox="1"/>
          <p:nvPr/>
        </p:nvSpPr>
        <p:spPr>
          <a:xfrm>
            <a:off x="1905002" y="4688692"/>
            <a:ext cx="9078557" cy="830956"/>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FontTx/>
              <a:buChar char="-"/>
            </a:pPr>
            <a:r>
              <a:rPr lang="en-US" sz="2400" dirty="0">
                <a:solidFill>
                  <a:schemeClr val="dk1"/>
                </a:solidFill>
                <a:latin typeface="Avenir Book" panose="02000503020000020003" pitchFamily="2" charset="0"/>
                <a:ea typeface="Calibri"/>
                <a:cs typeface="Calibri"/>
                <a:sym typeface="Calibri"/>
              </a:rPr>
              <a:t>Climate change has increased the frequency of drought years</a:t>
            </a:r>
          </a:p>
          <a:p>
            <a:pPr marL="285750" marR="0" lvl="0" indent="-285750" algn="l" rtl="0">
              <a:spcBef>
                <a:spcPts val="0"/>
              </a:spcBef>
              <a:spcAft>
                <a:spcPts val="0"/>
              </a:spcAft>
              <a:buFontTx/>
              <a:buChar char="-"/>
            </a:pPr>
            <a:r>
              <a:rPr lang="en-US" sz="2400" dirty="0">
                <a:solidFill>
                  <a:schemeClr val="dk1"/>
                </a:solidFill>
                <a:latin typeface="Avenir Book" panose="02000503020000020003" pitchFamily="2" charset="0"/>
                <a:cs typeface="Calibri"/>
                <a:sym typeface="Calibri"/>
              </a:rPr>
              <a:t> Increase in temperatures and Vapor Pressure Deficits (VPD)</a:t>
            </a:r>
            <a:endParaRPr dirty="0">
              <a:latin typeface="Avenir Book" panose="02000503020000020003" pitchFamily="2"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BFBFBF"/>
        </a:solidFill>
        <a:effectLst/>
      </p:bgPr>
    </p:bg>
    <p:spTree>
      <p:nvGrpSpPr>
        <p:cNvPr id="1" name="Shape 383"/>
        <p:cNvGrpSpPr/>
        <p:nvPr/>
      </p:nvGrpSpPr>
      <p:grpSpPr>
        <a:xfrm>
          <a:off x="0" y="0"/>
          <a:ext cx="0" cy="0"/>
          <a:chOff x="0" y="0"/>
          <a:chExt cx="0" cy="0"/>
        </a:xfrm>
      </p:grpSpPr>
      <p:pic>
        <p:nvPicPr>
          <p:cNvPr id="384" name="Google Shape;384;p29"/>
          <p:cNvPicPr preferRelativeResize="0"/>
          <p:nvPr/>
        </p:nvPicPr>
        <p:blipFill rotWithShape="1">
          <a:blip r:embed="rId3">
            <a:alphaModFix/>
          </a:blip>
          <a:srcRect/>
          <a:stretch/>
        </p:blipFill>
        <p:spPr>
          <a:xfrm>
            <a:off x="839095" y="150606"/>
            <a:ext cx="6918557" cy="3882501"/>
          </a:xfrm>
          <a:prstGeom prst="rect">
            <a:avLst/>
          </a:prstGeom>
          <a:noFill/>
          <a:ln w="9525" cap="flat" cmpd="sng">
            <a:solidFill>
              <a:srgbClr val="31538F"/>
            </a:solidFill>
            <a:prstDash val="solid"/>
            <a:round/>
            <a:headEnd type="none" w="sm" len="sm"/>
            <a:tailEnd type="none" w="sm" len="sm"/>
          </a:ln>
          <a:effectLst>
            <a:outerShdw blurRad="50800" dist="38100" dir="2700000" algn="tl" rotWithShape="0">
              <a:srgbClr val="000000">
                <a:alpha val="40000"/>
              </a:srgbClr>
            </a:outerShdw>
          </a:effectLst>
        </p:spPr>
      </p:pic>
      <p:pic>
        <p:nvPicPr>
          <p:cNvPr id="385" name="Google Shape;385;p29"/>
          <p:cNvPicPr preferRelativeResize="0"/>
          <p:nvPr/>
        </p:nvPicPr>
        <p:blipFill rotWithShape="1">
          <a:blip r:embed="rId4">
            <a:alphaModFix/>
          </a:blip>
          <a:srcRect/>
          <a:stretch/>
        </p:blipFill>
        <p:spPr>
          <a:xfrm>
            <a:off x="6165547" y="2016554"/>
            <a:ext cx="6026453" cy="3033960"/>
          </a:xfrm>
          <a:prstGeom prst="rect">
            <a:avLst/>
          </a:prstGeom>
          <a:noFill/>
          <a:ln w="9525" cap="flat" cmpd="sng">
            <a:solidFill>
              <a:srgbClr val="31538F"/>
            </a:solidFill>
            <a:prstDash val="solid"/>
            <a:round/>
            <a:headEnd type="none" w="sm" len="sm"/>
            <a:tailEnd type="none" w="sm" len="sm"/>
          </a:ln>
          <a:effectLst>
            <a:outerShdw blurRad="50800" dist="38100" dir="2700000" algn="tl" rotWithShape="0">
              <a:srgbClr val="000000">
                <a:alpha val="40000"/>
              </a:srgbClr>
            </a:outerShdw>
          </a:effectLst>
        </p:spPr>
      </p:pic>
      <p:pic>
        <p:nvPicPr>
          <p:cNvPr id="386" name="Google Shape;386;p29"/>
          <p:cNvPicPr preferRelativeResize="0"/>
          <p:nvPr/>
        </p:nvPicPr>
        <p:blipFill rotWithShape="1">
          <a:blip r:embed="rId5">
            <a:alphaModFix/>
          </a:blip>
          <a:srcRect/>
          <a:stretch/>
        </p:blipFill>
        <p:spPr>
          <a:xfrm>
            <a:off x="142481" y="4187338"/>
            <a:ext cx="6685643" cy="2315810"/>
          </a:xfrm>
          <a:prstGeom prst="rect">
            <a:avLst/>
          </a:prstGeom>
          <a:noFill/>
          <a:ln w="9525" cap="flat" cmpd="sng">
            <a:solidFill>
              <a:srgbClr val="31538F"/>
            </a:solidFill>
            <a:prstDash val="solid"/>
            <a:round/>
            <a:headEnd type="none" w="sm" len="sm"/>
            <a:tailEnd type="none" w="sm" len="sm"/>
          </a:ln>
          <a:effectLst>
            <a:outerShdw blurRad="50800" dist="38100" dir="2700000" algn="tl" rotWithShape="0">
              <a:srgbClr val="000000">
                <a:alpha val="40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3"/>
          <p:cNvSpPr txBox="1"/>
          <p:nvPr/>
        </p:nvSpPr>
        <p:spPr>
          <a:xfrm>
            <a:off x="7934632" y="1428162"/>
            <a:ext cx="4070902"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Area de </a:t>
            </a:r>
            <a:r>
              <a:rPr lang="en-US" sz="1800" dirty="0" err="1">
                <a:solidFill>
                  <a:schemeClr val="dk1"/>
                </a:solidFill>
                <a:latin typeface="Avenir Book" panose="02000503020000020003" pitchFamily="2" charset="0"/>
                <a:ea typeface="Calibri"/>
                <a:cs typeface="Calibri"/>
                <a:sym typeface="Calibri"/>
              </a:rPr>
              <a:t>Conservación</a:t>
            </a:r>
            <a:r>
              <a:rPr lang="en-US" sz="1800" dirty="0">
                <a:solidFill>
                  <a:schemeClr val="dk1"/>
                </a:solidFill>
                <a:latin typeface="Avenir Book" panose="02000503020000020003" pitchFamily="2" charset="0"/>
                <a:ea typeface="Calibri"/>
                <a:cs typeface="Calibri"/>
                <a:sym typeface="Calibri"/>
              </a:rPr>
              <a:t> Guanacaste is a network of protected areas and a World Heritage Site in Guanacaste Province, in northwestern Costa Rica</a:t>
            </a:r>
            <a:endParaRPr dirty="0">
              <a:latin typeface="Avenir Book" panose="02000503020000020003" pitchFamily="2" charset="0"/>
            </a:endParaRPr>
          </a:p>
        </p:txBody>
      </p:sp>
      <p:pic>
        <p:nvPicPr>
          <p:cNvPr id="124" name="Google Shape;124;p3"/>
          <p:cNvPicPr preferRelativeResize="0"/>
          <p:nvPr/>
        </p:nvPicPr>
        <p:blipFill rotWithShape="1">
          <a:blip r:embed="rId3">
            <a:alphaModFix/>
          </a:blip>
          <a:srcRect/>
          <a:stretch/>
        </p:blipFill>
        <p:spPr>
          <a:xfrm>
            <a:off x="463346" y="688258"/>
            <a:ext cx="7308645" cy="5481484"/>
          </a:xfrm>
          <a:prstGeom prst="rect">
            <a:avLst/>
          </a:prstGeom>
          <a:noFill/>
          <a:ln>
            <a:noFill/>
          </a:ln>
        </p:spPr>
      </p:pic>
      <p:pic>
        <p:nvPicPr>
          <p:cNvPr id="125" name="Google Shape;125;p3"/>
          <p:cNvPicPr preferRelativeResize="0"/>
          <p:nvPr/>
        </p:nvPicPr>
        <p:blipFill rotWithShape="1">
          <a:blip r:embed="rId4">
            <a:alphaModFix/>
          </a:blip>
          <a:srcRect/>
          <a:stretch/>
        </p:blipFill>
        <p:spPr>
          <a:xfrm>
            <a:off x="9563509" y="4229509"/>
            <a:ext cx="2628491" cy="262849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pic>
        <p:nvPicPr>
          <p:cNvPr id="391" name="Google Shape;391;p30"/>
          <p:cNvPicPr preferRelativeResize="0"/>
          <p:nvPr/>
        </p:nvPicPr>
        <p:blipFill rotWithShape="1">
          <a:blip r:embed="rId3">
            <a:alphaModFix/>
          </a:blip>
          <a:srcRect/>
          <a:stretch/>
        </p:blipFill>
        <p:spPr>
          <a:xfrm>
            <a:off x="0" y="1371047"/>
            <a:ext cx="7493000" cy="4951896"/>
          </a:xfrm>
          <a:prstGeom prst="rect">
            <a:avLst/>
          </a:prstGeom>
          <a:noFill/>
          <a:ln>
            <a:noFill/>
          </a:ln>
        </p:spPr>
      </p:pic>
      <p:sp>
        <p:nvSpPr>
          <p:cNvPr id="392" name="Google Shape;392;p30"/>
          <p:cNvSpPr txBox="1"/>
          <p:nvPr/>
        </p:nvSpPr>
        <p:spPr>
          <a:xfrm>
            <a:off x="7400278" y="4986321"/>
            <a:ext cx="4791722"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Data from the Las Pomas weather station, near Cañas, Guanacaste ~50km away  (Borchert, 1998; W. Hagnauer &amp; R. Borchert, unpublished results).</a:t>
            </a:r>
            <a:endParaRPr dirty="0">
              <a:latin typeface="Avenir Book" panose="02000503020000020003" pitchFamily="2" charset="0"/>
            </a:endParaRPr>
          </a:p>
          <a:p>
            <a:pPr marL="0" marR="0" lvl="0" indent="0" algn="l" rtl="0">
              <a:spcBef>
                <a:spcPts val="0"/>
              </a:spcBef>
              <a:spcAft>
                <a:spcPts val="0"/>
              </a:spcAft>
              <a:buNone/>
            </a:pPr>
            <a:endParaRPr sz="1800" dirty="0">
              <a:solidFill>
                <a:schemeClr val="dk1"/>
              </a:solidFill>
              <a:latin typeface="Avenir Book" panose="02000503020000020003" pitchFamily="2" charset="0"/>
              <a:ea typeface="Calibri"/>
              <a:cs typeface="Calibri"/>
              <a:sym typeface="Calibri"/>
            </a:endParaRPr>
          </a:p>
        </p:txBody>
      </p:sp>
      <p:sp>
        <p:nvSpPr>
          <p:cNvPr id="393" name="Google Shape;393;p30"/>
          <p:cNvSpPr txBox="1"/>
          <p:nvPr/>
        </p:nvSpPr>
        <p:spPr>
          <a:xfrm>
            <a:off x="7442169" y="1564570"/>
            <a:ext cx="4749831" cy="3139281"/>
          </a:xfrm>
          <a:prstGeom prst="rect">
            <a:avLst/>
          </a:prstGeom>
          <a:noFill/>
          <a:ln>
            <a:noFill/>
          </a:ln>
        </p:spPr>
        <p:txBody>
          <a:bodyPr spcFirstLastPara="1" wrap="square" lIns="91425" tIns="45700" rIns="91425" bIns="45700" anchor="t" anchorCtr="0">
            <a:spAutoFit/>
          </a:bodyPr>
          <a:lstStyle/>
          <a:p>
            <a:pPr marL="285750" marR="0" lvl="0" indent="-171450" algn="l" rtl="0">
              <a:spcBef>
                <a:spcPts val="0"/>
              </a:spcBef>
              <a:spcAft>
                <a:spcPts val="0"/>
              </a:spcAft>
              <a:buClr>
                <a:schemeClr val="dk1"/>
              </a:buClr>
              <a:buSzPts val="1800"/>
              <a:buFont typeface="Arial"/>
              <a:buNone/>
            </a:pPr>
            <a:endParaRPr sz="1800" dirty="0">
              <a:solidFill>
                <a:schemeClr val="dk1"/>
              </a:solidFill>
              <a:latin typeface="Avenir Book" panose="02000503020000020003" pitchFamily="2" charset="0"/>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Avenir Book" panose="02000503020000020003" pitchFamily="2" charset="0"/>
                <a:ea typeface="Calibri"/>
                <a:cs typeface="Calibri"/>
                <a:sym typeface="Calibri"/>
              </a:rPr>
              <a:t>Decrease in mean annual precipitation</a:t>
            </a:r>
            <a:endParaRPr dirty="0">
              <a:latin typeface="Avenir Book" panose="02000503020000020003" pitchFamily="2" charset="0"/>
            </a:endParaRPr>
          </a:p>
          <a:p>
            <a:pPr marL="0" marR="0" lvl="0" indent="0" algn="l" rtl="0">
              <a:spcBef>
                <a:spcPts val="0"/>
              </a:spcBef>
              <a:spcAft>
                <a:spcPts val="0"/>
              </a:spcAft>
              <a:buNone/>
            </a:pPr>
            <a:endParaRPr sz="1800" dirty="0">
              <a:solidFill>
                <a:schemeClr val="dk1"/>
              </a:solidFill>
              <a:latin typeface="Avenir Book" panose="02000503020000020003" pitchFamily="2" charset="0"/>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Avenir Book" panose="02000503020000020003" pitchFamily="2" charset="0"/>
                <a:ea typeface="Calibri"/>
                <a:cs typeface="Calibri"/>
                <a:sym typeface="Calibri"/>
              </a:rPr>
              <a:t>Increase in drought years.</a:t>
            </a:r>
            <a:endParaRPr dirty="0">
              <a:latin typeface="Avenir Book" panose="02000503020000020003" pitchFamily="2" charset="0"/>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Avenir Book" panose="02000503020000020003" pitchFamily="2" charset="0"/>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Avenir Book" panose="02000503020000020003" pitchFamily="2" charset="0"/>
                <a:ea typeface="Calibri"/>
                <a:cs typeface="Calibri"/>
                <a:sym typeface="Calibri"/>
              </a:rPr>
              <a:t>In the 20 years between the first two census periods (1976 and 1996) there have been nine drought years where annual precipitation fell below 1 SD of annual rainfall (1 SD or 1100 mm annual rainfall; dotted line).</a:t>
            </a:r>
            <a:endParaRPr dirty="0">
              <a:latin typeface="Avenir Book" panose="02000503020000020003" pitchFamily="2" charset="0"/>
            </a:endParaRPr>
          </a:p>
        </p:txBody>
      </p:sp>
      <p:cxnSp>
        <p:nvCxnSpPr>
          <p:cNvPr id="394" name="Google Shape;394;p30"/>
          <p:cNvCxnSpPr/>
          <p:nvPr/>
        </p:nvCxnSpPr>
        <p:spPr>
          <a:xfrm rot="10800000">
            <a:off x="4984955" y="1814045"/>
            <a:ext cx="0" cy="3487373"/>
          </a:xfrm>
          <a:prstGeom prst="straightConnector1">
            <a:avLst/>
          </a:prstGeom>
          <a:noFill/>
          <a:ln w="38100" cap="flat" cmpd="sng">
            <a:solidFill>
              <a:srgbClr val="FF0000"/>
            </a:solidFill>
            <a:prstDash val="solid"/>
            <a:miter lim="800000"/>
            <a:headEnd type="none" w="sm" len="sm"/>
            <a:tailEnd type="none" w="sm" len="sm"/>
          </a:ln>
        </p:spPr>
      </p:cxnSp>
      <p:cxnSp>
        <p:nvCxnSpPr>
          <p:cNvPr id="395" name="Google Shape;395;p30"/>
          <p:cNvCxnSpPr/>
          <p:nvPr/>
        </p:nvCxnSpPr>
        <p:spPr>
          <a:xfrm rot="10800000">
            <a:off x="6317225" y="1814045"/>
            <a:ext cx="0" cy="3487373"/>
          </a:xfrm>
          <a:prstGeom prst="straightConnector1">
            <a:avLst/>
          </a:prstGeom>
          <a:noFill/>
          <a:ln w="38100" cap="flat" cmpd="sng">
            <a:solidFill>
              <a:srgbClr val="FF0000"/>
            </a:solidFill>
            <a:prstDash val="solid"/>
            <a:miter lim="800000"/>
            <a:headEnd type="none" w="sm" len="sm"/>
            <a:tailEnd type="none" w="sm" len="sm"/>
          </a:ln>
        </p:spPr>
      </p:cxnSp>
      <p:sp>
        <p:nvSpPr>
          <p:cNvPr id="396" name="Google Shape;396;p30"/>
          <p:cNvSpPr txBox="1"/>
          <p:nvPr/>
        </p:nvSpPr>
        <p:spPr>
          <a:xfrm>
            <a:off x="3016848" y="1321393"/>
            <a:ext cx="8686800" cy="3231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500" dirty="0">
                <a:solidFill>
                  <a:schemeClr val="dk1"/>
                </a:solidFill>
                <a:latin typeface="Avenir Book" panose="02000503020000020003" pitchFamily="2" charset="0"/>
                <a:ea typeface="Calibri"/>
                <a:cs typeface="Calibri"/>
                <a:sym typeface="Calibri"/>
              </a:rPr>
              <a:t>r</a:t>
            </a:r>
            <a:r>
              <a:rPr lang="en-US" sz="1500" baseline="30000" dirty="0">
                <a:solidFill>
                  <a:schemeClr val="dk1"/>
                </a:solidFill>
                <a:latin typeface="Avenir Book" panose="02000503020000020003" pitchFamily="2" charset="0"/>
                <a:ea typeface="Calibri"/>
                <a:cs typeface="Calibri"/>
                <a:sym typeface="Calibri"/>
              </a:rPr>
              <a:t>2</a:t>
            </a:r>
            <a:r>
              <a:rPr lang="en-US" sz="1500" dirty="0">
                <a:solidFill>
                  <a:schemeClr val="dk1"/>
                </a:solidFill>
                <a:latin typeface="Avenir Book" panose="02000503020000020003" pitchFamily="2" charset="0"/>
                <a:ea typeface="Calibri"/>
                <a:cs typeface="Calibri"/>
                <a:sym typeface="Calibri"/>
              </a:rPr>
              <a:t> = 0.180, p = 0.0001</a:t>
            </a:r>
            <a:endParaRPr dirty="0">
              <a:latin typeface="Avenir Book" panose="02000503020000020003" pitchFamily="2" charset="0"/>
            </a:endParaRPr>
          </a:p>
        </p:txBody>
      </p:sp>
      <p:sp>
        <p:nvSpPr>
          <p:cNvPr id="397" name="Google Shape;397;p30"/>
          <p:cNvSpPr txBox="1"/>
          <p:nvPr/>
        </p:nvSpPr>
        <p:spPr>
          <a:xfrm>
            <a:off x="2743169" y="4600994"/>
            <a:ext cx="1193047"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rgbClr val="7F7F7F"/>
                </a:solidFill>
                <a:latin typeface="Avenir Book" panose="02000503020000020003" pitchFamily="2" charset="0"/>
                <a:ea typeface="Calibri"/>
                <a:cs typeface="Calibri"/>
                <a:sym typeface="Calibri"/>
              </a:rPr>
              <a:t>4 /55</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  </a:t>
            </a:r>
            <a:r>
              <a:rPr lang="en-US" sz="1800" dirty="0">
                <a:solidFill>
                  <a:srgbClr val="C00000"/>
                </a:solidFill>
                <a:latin typeface="Avenir Book" panose="02000503020000020003" pitchFamily="2" charset="0"/>
                <a:ea typeface="Calibri"/>
                <a:cs typeface="Calibri"/>
                <a:sym typeface="Calibri"/>
              </a:rPr>
              <a:t>7%</a:t>
            </a:r>
            <a:endParaRPr dirty="0">
              <a:latin typeface="Avenir Book" panose="02000503020000020003" pitchFamily="2" charset="0"/>
            </a:endParaRPr>
          </a:p>
        </p:txBody>
      </p:sp>
      <p:sp>
        <p:nvSpPr>
          <p:cNvPr id="398" name="Google Shape;398;p30"/>
          <p:cNvSpPr txBox="1"/>
          <p:nvPr/>
        </p:nvSpPr>
        <p:spPr>
          <a:xfrm>
            <a:off x="6376217" y="4656631"/>
            <a:ext cx="1273277"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rgbClr val="7F7F7F"/>
                </a:solidFill>
                <a:latin typeface="Avenir Book" panose="02000503020000020003" pitchFamily="2" charset="0"/>
                <a:ea typeface="Calibri"/>
                <a:cs typeface="Calibri"/>
                <a:sym typeface="Calibri"/>
              </a:rPr>
              <a:t>9 /22</a:t>
            </a:r>
            <a:endParaRPr dirty="0">
              <a:latin typeface="Avenir Book" panose="02000503020000020003" pitchFamily="2" charset="0"/>
            </a:endParaRPr>
          </a:p>
        </p:txBody>
      </p:sp>
      <p:sp>
        <p:nvSpPr>
          <p:cNvPr id="399" name="Google Shape;399;p30"/>
          <p:cNvSpPr txBox="1"/>
          <p:nvPr/>
        </p:nvSpPr>
        <p:spPr>
          <a:xfrm>
            <a:off x="6445168" y="4924139"/>
            <a:ext cx="1135373"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rgbClr val="C00000"/>
                </a:solidFill>
                <a:latin typeface="Avenir Book" panose="02000503020000020003" pitchFamily="2" charset="0"/>
                <a:ea typeface="Calibri"/>
                <a:cs typeface="Calibri"/>
                <a:sym typeface="Calibri"/>
              </a:rPr>
              <a:t>41%</a:t>
            </a:r>
            <a:endParaRPr dirty="0">
              <a:latin typeface="Avenir Book" panose="02000503020000020003" pitchFamily="2" charset="0"/>
            </a:endParaRPr>
          </a:p>
        </p:txBody>
      </p:sp>
      <p:sp>
        <p:nvSpPr>
          <p:cNvPr id="401" name="Google Shape;401;p30"/>
          <p:cNvSpPr txBox="1"/>
          <p:nvPr/>
        </p:nvSpPr>
        <p:spPr>
          <a:xfrm>
            <a:off x="1012418" y="869755"/>
            <a:ext cx="6574631"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Many trees in youngest part of forest established </a:t>
            </a:r>
            <a:endParaRPr dirty="0">
              <a:latin typeface="Avenir Book" panose="02000503020000020003" pitchFamily="2" charset="0"/>
            </a:endParaRPr>
          </a:p>
        </p:txBody>
      </p:sp>
      <p:sp>
        <p:nvSpPr>
          <p:cNvPr id="402" name="Google Shape;402;p30"/>
          <p:cNvSpPr txBox="1"/>
          <p:nvPr/>
        </p:nvSpPr>
        <p:spPr>
          <a:xfrm>
            <a:off x="119464" y="6488668"/>
            <a:ext cx="6256753"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Enquist and Enquist (2011) Global Change Biology</a:t>
            </a:r>
            <a:endParaRPr dirty="0">
              <a:latin typeface="Avenir Book" panose="02000503020000020003" pitchFamily="2" charset="0"/>
            </a:endParaRPr>
          </a:p>
        </p:txBody>
      </p:sp>
      <p:sp>
        <p:nvSpPr>
          <p:cNvPr id="2" name="Google Shape;431;p31">
            <a:extLst>
              <a:ext uri="{FF2B5EF4-FFF2-40B4-BE49-F238E27FC236}">
                <a16:creationId xmlns:a16="http://schemas.microsoft.com/office/drawing/2014/main" id="{39F01F5E-0962-B860-5DE9-7DBA51447AE3}"/>
              </a:ext>
            </a:extLst>
          </p:cNvPr>
          <p:cNvSpPr txBox="1"/>
          <p:nvPr/>
        </p:nvSpPr>
        <p:spPr>
          <a:xfrm>
            <a:off x="55222" y="52333"/>
            <a:ext cx="988555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dirty="0">
                <a:solidFill>
                  <a:srgbClr val="FF6600"/>
                </a:solidFill>
                <a:latin typeface="Avenir Book" panose="02000503020000020003" pitchFamily="2" charset="0"/>
                <a:ea typeface="Calibri"/>
                <a:cs typeface="Calibri"/>
                <a:sym typeface="Calibri"/>
              </a:rPr>
              <a:t>Changes in rainfall in lowland Guanacaste (1980-2018)</a:t>
            </a:r>
            <a:endParaRPr b="1" dirty="0">
              <a:latin typeface="Avenir Book" panose="02000503020000020003" pitchFamily="2"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pic>
        <p:nvPicPr>
          <p:cNvPr id="407" name="Google Shape;407;p31"/>
          <p:cNvPicPr preferRelativeResize="0"/>
          <p:nvPr/>
        </p:nvPicPr>
        <p:blipFill rotWithShape="1">
          <a:blip r:embed="rId3">
            <a:alphaModFix/>
          </a:blip>
          <a:srcRect/>
          <a:stretch/>
        </p:blipFill>
        <p:spPr>
          <a:xfrm>
            <a:off x="4015362" y="1441204"/>
            <a:ext cx="7523246" cy="5406084"/>
          </a:xfrm>
          <a:prstGeom prst="rect">
            <a:avLst/>
          </a:prstGeom>
          <a:noFill/>
          <a:ln>
            <a:noFill/>
          </a:ln>
        </p:spPr>
      </p:pic>
      <p:sp>
        <p:nvSpPr>
          <p:cNvPr id="408" name="Google Shape;408;p31"/>
          <p:cNvSpPr txBox="1"/>
          <p:nvPr/>
        </p:nvSpPr>
        <p:spPr>
          <a:xfrm>
            <a:off x="6656770" y="820673"/>
            <a:ext cx="1843343"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rgbClr val="595959"/>
                </a:solidFill>
                <a:latin typeface="Avenir Book" panose="02000503020000020003" pitchFamily="2" charset="0"/>
                <a:ea typeface="Calibri"/>
                <a:cs typeface="Calibri"/>
                <a:sym typeface="Calibri"/>
              </a:rPr>
              <a:t>Second survey</a:t>
            </a:r>
            <a:endParaRPr dirty="0">
              <a:latin typeface="Avenir Book" panose="02000503020000020003" pitchFamily="2" charset="0"/>
            </a:endParaRPr>
          </a:p>
        </p:txBody>
      </p:sp>
      <p:cxnSp>
        <p:nvCxnSpPr>
          <p:cNvPr id="409" name="Google Shape;409;p31"/>
          <p:cNvCxnSpPr>
            <a:cxnSpLocks/>
          </p:cNvCxnSpPr>
          <p:nvPr/>
        </p:nvCxnSpPr>
        <p:spPr>
          <a:xfrm flipH="1" flipV="1">
            <a:off x="7423788" y="1224419"/>
            <a:ext cx="20" cy="5073086"/>
          </a:xfrm>
          <a:prstGeom prst="straightConnector1">
            <a:avLst/>
          </a:prstGeom>
          <a:noFill/>
          <a:ln w="66675" cap="flat" cmpd="sng">
            <a:solidFill>
              <a:srgbClr val="FF0000"/>
            </a:solidFill>
            <a:prstDash val="solid"/>
            <a:miter lim="800000"/>
            <a:headEnd type="none" w="sm" len="sm"/>
            <a:tailEnd type="none" w="sm" len="sm"/>
          </a:ln>
        </p:spPr>
      </p:cxnSp>
      <p:cxnSp>
        <p:nvCxnSpPr>
          <p:cNvPr id="410" name="Google Shape;410;p31"/>
          <p:cNvCxnSpPr/>
          <p:nvPr/>
        </p:nvCxnSpPr>
        <p:spPr>
          <a:xfrm rot="10800000">
            <a:off x="9036298" y="1190005"/>
            <a:ext cx="0" cy="5107546"/>
          </a:xfrm>
          <a:prstGeom prst="straightConnector1">
            <a:avLst/>
          </a:prstGeom>
          <a:noFill/>
          <a:ln w="66675" cap="flat" cmpd="sng">
            <a:solidFill>
              <a:srgbClr val="FF0000"/>
            </a:solidFill>
            <a:prstDash val="solid"/>
            <a:miter lim="800000"/>
            <a:headEnd type="none" w="sm" len="sm"/>
            <a:tailEnd type="none" w="sm" len="sm"/>
          </a:ln>
        </p:spPr>
      </p:cxnSp>
      <p:sp>
        <p:nvSpPr>
          <p:cNvPr id="411" name="Google Shape;411;p31"/>
          <p:cNvSpPr txBox="1"/>
          <p:nvPr/>
        </p:nvSpPr>
        <p:spPr>
          <a:xfrm>
            <a:off x="8367653" y="820673"/>
            <a:ext cx="2381037"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rgbClr val="595959"/>
                </a:solidFill>
                <a:latin typeface="Avenir Book" panose="02000503020000020003" pitchFamily="2" charset="0"/>
                <a:ea typeface="Calibri"/>
                <a:cs typeface="Calibri"/>
                <a:sym typeface="Calibri"/>
              </a:rPr>
              <a:t>Third survey</a:t>
            </a:r>
            <a:endParaRPr dirty="0">
              <a:latin typeface="Avenir Book" panose="02000503020000020003" pitchFamily="2" charset="0"/>
            </a:endParaRPr>
          </a:p>
        </p:txBody>
      </p:sp>
      <p:cxnSp>
        <p:nvCxnSpPr>
          <p:cNvPr id="412" name="Google Shape;412;p31"/>
          <p:cNvCxnSpPr/>
          <p:nvPr/>
        </p:nvCxnSpPr>
        <p:spPr>
          <a:xfrm rot="10800000">
            <a:off x="10832249" y="1224419"/>
            <a:ext cx="0" cy="5107546"/>
          </a:xfrm>
          <a:prstGeom prst="straightConnector1">
            <a:avLst/>
          </a:prstGeom>
          <a:noFill/>
          <a:ln w="66675" cap="flat" cmpd="sng">
            <a:solidFill>
              <a:srgbClr val="FF0000"/>
            </a:solidFill>
            <a:prstDash val="solid"/>
            <a:miter lim="800000"/>
            <a:headEnd type="none" w="sm" len="sm"/>
            <a:tailEnd type="none" w="sm" len="sm"/>
          </a:ln>
        </p:spPr>
      </p:cxnSp>
      <p:sp>
        <p:nvSpPr>
          <p:cNvPr id="413" name="Google Shape;413;p31"/>
          <p:cNvSpPr txBox="1"/>
          <p:nvPr/>
        </p:nvSpPr>
        <p:spPr>
          <a:xfrm>
            <a:off x="10163610" y="820673"/>
            <a:ext cx="1939296"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rgbClr val="595959"/>
                </a:solidFill>
                <a:latin typeface="Avenir Book" panose="02000503020000020003" pitchFamily="2" charset="0"/>
                <a:ea typeface="Calibri"/>
                <a:cs typeface="Calibri"/>
                <a:sym typeface="Calibri"/>
              </a:rPr>
              <a:t>Fourth survey</a:t>
            </a:r>
            <a:endParaRPr dirty="0">
              <a:latin typeface="Avenir Book" panose="02000503020000020003" pitchFamily="2" charset="0"/>
            </a:endParaRPr>
          </a:p>
        </p:txBody>
      </p:sp>
      <p:sp>
        <p:nvSpPr>
          <p:cNvPr id="414" name="Google Shape;414;p31"/>
          <p:cNvSpPr txBox="1"/>
          <p:nvPr/>
        </p:nvSpPr>
        <p:spPr>
          <a:xfrm>
            <a:off x="10934720" y="4590744"/>
            <a:ext cx="755027"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Dry</a:t>
            </a:r>
            <a:endParaRPr dirty="0">
              <a:latin typeface="Avenir Book" panose="02000503020000020003" pitchFamily="2" charset="0"/>
            </a:endParaRPr>
          </a:p>
        </p:txBody>
      </p:sp>
      <p:sp>
        <p:nvSpPr>
          <p:cNvPr id="415" name="Google Shape;415;p31"/>
          <p:cNvSpPr txBox="1"/>
          <p:nvPr/>
        </p:nvSpPr>
        <p:spPr>
          <a:xfrm>
            <a:off x="10951661" y="2518866"/>
            <a:ext cx="108516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Wet</a:t>
            </a:r>
            <a:endParaRPr dirty="0">
              <a:latin typeface="Avenir Book" panose="02000503020000020003" pitchFamily="2" charset="0"/>
            </a:endParaRPr>
          </a:p>
        </p:txBody>
      </p:sp>
      <p:sp>
        <p:nvSpPr>
          <p:cNvPr id="416" name="Google Shape;416;p31"/>
          <p:cNvSpPr txBox="1"/>
          <p:nvPr/>
        </p:nvSpPr>
        <p:spPr>
          <a:xfrm>
            <a:off x="5279409" y="5606247"/>
            <a:ext cx="3004531"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9 /22</a:t>
            </a:r>
            <a:endParaRPr dirty="0">
              <a:latin typeface="Avenir Book" panose="02000503020000020003" pitchFamily="2" charset="0"/>
            </a:endParaRPr>
          </a:p>
        </p:txBody>
      </p:sp>
      <p:sp>
        <p:nvSpPr>
          <p:cNvPr id="417" name="Google Shape;417;p31"/>
          <p:cNvSpPr txBox="1"/>
          <p:nvPr/>
        </p:nvSpPr>
        <p:spPr>
          <a:xfrm>
            <a:off x="7760955" y="5550832"/>
            <a:ext cx="1043598"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1 /10</a:t>
            </a:r>
            <a:endParaRPr dirty="0">
              <a:latin typeface="Avenir Book" panose="02000503020000020003" pitchFamily="2" charset="0"/>
            </a:endParaRPr>
          </a:p>
        </p:txBody>
      </p:sp>
      <p:sp>
        <p:nvSpPr>
          <p:cNvPr id="418" name="Google Shape;418;p31"/>
          <p:cNvSpPr txBox="1"/>
          <p:nvPr/>
        </p:nvSpPr>
        <p:spPr>
          <a:xfrm>
            <a:off x="9495594" y="5572998"/>
            <a:ext cx="1336655"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3/14</a:t>
            </a:r>
            <a:endParaRPr dirty="0">
              <a:latin typeface="Avenir Book" panose="02000503020000020003" pitchFamily="2" charset="0"/>
            </a:endParaRPr>
          </a:p>
        </p:txBody>
      </p:sp>
      <p:sp>
        <p:nvSpPr>
          <p:cNvPr id="419" name="Google Shape;419;p31"/>
          <p:cNvSpPr txBox="1"/>
          <p:nvPr/>
        </p:nvSpPr>
        <p:spPr>
          <a:xfrm>
            <a:off x="5346560" y="5852822"/>
            <a:ext cx="949917"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rgbClr val="C00000"/>
                </a:solidFill>
                <a:latin typeface="Avenir Book" panose="02000503020000020003" pitchFamily="2" charset="0"/>
                <a:ea typeface="Calibri"/>
                <a:cs typeface="Calibri"/>
                <a:sym typeface="Calibri"/>
              </a:rPr>
              <a:t>41%</a:t>
            </a:r>
            <a:endParaRPr b="1" dirty="0">
              <a:latin typeface="Avenir Book" panose="02000503020000020003" pitchFamily="2" charset="0"/>
            </a:endParaRPr>
          </a:p>
        </p:txBody>
      </p:sp>
      <p:sp>
        <p:nvSpPr>
          <p:cNvPr id="420" name="Google Shape;420;p31"/>
          <p:cNvSpPr txBox="1"/>
          <p:nvPr/>
        </p:nvSpPr>
        <p:spPr>
          <a:xfrm>
            <a:off x="7844731" y="5850202"/>
            <a:ext cx="1161814"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rgbClr val="C00000"/>
                </a:solidFill>
                <a:latin typeface="Avenir Book" panose="02000503020000020003" pitchFamily="2" charset="0"/>
                <a:ea typeface="Calibri"/>
                <a:cs typeface="Calibri"/>
                <a:sym typeface="Calibri"/>
              </a:rPr>
              <a:t>10%</a:t>
            </a:r>
            <a:endParaRPr b="1" dirty="0">
              <a:latin typeface="Avenir Book" panose="02000503020000020003" pitchFamily="2" charset="0"/>
            </a:endParaRPr>
          </a:p>
        </p:txBody>
      </p:sp>
      <p:sp>
        <p:nvSpPr>
          <p:cNvPr id="421" name="Google Shape;421;p31"/>
          <p:cNvSpPr txBox="1"/>
          <p:nvPr/>
        </p:nvSpPr>
        <p:spPr>
          <a:xfrm>
            <a:off x="9520669" y="5811315"/>
            <a:ext cx="1160437"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a:solidFill>
                  <a:srgbClr val="C00000"/>
                </a:solidFill>
                <a:latin typeface="Avenir Book" panose="02000503020000020003" pitchFamily="2" charset="0"/>
                <a:ea typeface="Calibri"/>
                <a:cs typeface="Calibri"/>
                <a:sym typeface="Calibri"/>
              </a:rPr>
              <a:t>21%</a:t>
            </a:r>
            <a:endParaRPr b="1" dirty="0">
              <a:latin typeface="Avenir Book" panose="02000503020000020003" pitchFamily="2" charset="0"/>
            </a:endParaRPr>
          </a:p>
        </p:txBody>
      </p:sp>
      <p:sp>
        <p:nvSpPr>
          <p:cNvPr id="422" name="Google Shape;422;p31"/>
          <p:cNvSpPr txBox="1"/>
          <p:nvPr/>
        </p:nvSpPr>
        <p:spPr>
          <a:xfrm>
            <a:off x="84984" y="6477956"/>
            <a:ext cx="4379439"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Huang et al. (2021) </a:t>
            </a:r>
            <a:r>
              <a:rPr lang="en-US" sz="1800" i="1" dirty="0">
                <a:solidFill>
                  <a:schemeClr val="dk1"/>
                </a:solidFill>
                <a:latin typeface="Avenir Book" panose="02000503020000020003" pitchFamily="2" charset="0"/>
                <a:ea typeface="Calibri"/>
                <a:cs typeface="Calibri"/>
                <a:sym typeface="Calibri"/>
              </a:rPr>
              <a:t>Ecosphere</a:t>
            </a:r>
            <a:endParaRPr i="1" dirty="0">
              <a:latin typeface="Avenir Book" panose="02000503020000020003" pitchFamily="2" charset="0"/>
            </a:endParaRPr>
          </a:p>
        </p:txBody>
      </p:sp>
      <p:sp>
        <p:nvSpPr>
          <p:cNvPr id="423" name="Google Shape;423;p31"/>
          <p:cNvSpPr txBox="1"/>
          <p:nvPr/>
        </p:nvSpPr>
        <p:spPr>
          <a:xfrm>
            <a:off x="10832234" y="5550831"/>
            <a:ext cx="1248103"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Drought</a:t>
            </a:r>
            <a:endParaRPr dirty="0">
              <a:latin typeface="Avenir Book" panose="02000503020000020003" pitchFamily="2" charset="0"/>
            </a:endParaRPr>
          </a:p>
        </p:txBody>
      </p:sp>
      <p:sp>
        <p:nvSpPr>
          <p:cNvPr id="424" name="Google Shape;424;p31"/>
          <p:cNvSpPr txBox="1"/>
          <p:nvPr/>
        </p:nvSpPr>
        <p:spPr>
          <a:xfrm>
            <a:off x="1510894" y="5529660"/>
            <a:ext cx="994980"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4 /55</a:t>
            </a:r>
            <a:endParaRPr dirty="0">
              <a:latin typeface="Avenir Book" panose="02000503020000020003" pitchFamily="2" charset="0"/>
            </a:endParaRPr>
          </a:p>
          <a:p>
            <a:pPr marL="0" marR="0" lvl="0" indent="0" algn="l" rtl="0">
              <a:spcBef>
                <a:spcPts val="0"/>
              </a:spcBef>
              <a:spcAft>
                <a:spcPts val="0"/>
              </a:spcAft>
              <a:buNone/>
            </a:pPr>
            <a:r>
              <a:rPr lang="en-US" sz="1800" b="1" dirty="0">
                <a:solidFill>
                  <a:schemeClr val="dk1"/>
                </a:solidFill>
                <a:latin typeface="Avenir Book" panose="02000503020000020003" pitchFamily="2" charset="0"/>
                <a:ea typeface="Calibri"/>
                <a:cs typeface="Calibri"/>
                <a:sym typeface="Calibri"/>
              </a:rPr>
              <a:t>  </a:t>
            </a:r>
            <a:r>
              <a:rPr lang="en-US" sz="1800" b="1" dirty="0">
                <a:solidFill>
                  <a:srgbClr val="C00000"/>
                </a:solidFill>
                <a:latin typeface="Avenir Book" panose="02000503020000020003" pitchFamily="2" charset="0"/>
                <a:ea typeface="Calibri"/>
                <a:cs typeface="Calibri"/>
                <a:sym typeface="Calibri"/>
              </a:rPr>
              <a:t>7%</a:t>
            </a:r>
            <a:endParaRPr b="1" dirty="0">
              <a:latin typeface="Avenir Book" panose="02000503020000020003" pitchFamily="2" charset="0"/>
            </a:endParaRPr>
          </a:p>
        </p:txBody>
      </p:sp>
      <p:sp>
        <p:nvSpPr>
          <p:cNvPr id="425" name="Google Shape;425;p31"/>
          <p:cNvSpPr txBox="1"/>
          <p:nvPr/>
        </p:nvSpPr>
        <p:spPr>
          <a:xfrm>
            <a:off x="1195349" y="5204365"/>
            <a:ext cx="1825324"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1921-1976</a:t>
            </a:r>
            <a:endParaRPr dirty="0">
              <a:latin typeface="Avenir Book" panose="02000503020000020003" pitchFamily="2" charset="0"/>
            </a:endParaRPr>
          </a:p>
        </p:txBody>
      </p:sp>
      <p:sp>
        <p:nvSpPr>
          <p:cNvPr id="426" name="Google Shape;426;p31"/>
          <p:cNvSpPr txBox="1"/>
          <p:nvPr/>
        </p:nvSpPr>
        <p:spPr>
          <a:xfrm>
            <a:off x="157354" y="4546320"/>
            <a:ext cx="3362223"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accent1"/>
                </a:solidFill>
                <a:latin typeface="Avenir Book" panose="02000503020000020003" pitchFamily="2" charset="0"/>
                <a:ea typeface="Calibri"/>
                <a:cs typeface="Calibri"/>
                <a:sym typeface="Calibri"/>
              </a:rPr>
              <a:t>Fraction of years in extreme drought prior to first survey</a:t>
            </a:r>
            <a:endParaRPr b="1" dirty="0">
              <a:latin typeface="Avenir Book" panose="02000503020000020003" pitchFamily="2" charset="0"/>
            </a:endParaRPr>
          </a:p>
        </p:txBody>
      </p:sp>
      <p:sp>
        <p:nvSpPr>
          <p:cNvPr id="427" name="Google Shape;427;p31"/>
          <p:cNvSpPr txBox="1"/>
          <p:nvPr/>
        </p:nvSpPr>
        <p:spPr>
          <a:xfrm>
            <a:off x="7100090" y="575573"/>
            <a:ext cx="1594370"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rgbClr val="595959"/>
                </a:solidFill>
                <a:latin typeface="Avenir Book" panose="02000503020000020003" pitchFamily="2" charset="0"/>
                <a:ea typeface="Calibri"/>
                <a:cs typeface="Calibri"/>
                <a:sym typeface="Calibri"/>
              </a:rPr>
              <a:t>1996</a:t>
            </a:r>
            <a:endParaRPr dirty="0">
              <a:latin typeface="Avenir Book" panose="02000503020000020003" pitchFamily="2" charset="0"/>
            </a:endParaRPr>
          </a:p>
        </p:txBody>
      </p:sp>
      <p:sp>
        <p:nvSpPr>
          <p:cNvPr id="428" name="Google Shape;428;p31"/>
          <p:cNvSpPr txBox="1"/>
          <p:nvPr/>
        </p:nvSpPr>
        <p:spPr>
          <a:xfrm>
            <a:off x="8709925" y="547188"/>
            <a:ext cx="1566717"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rgbClr val="595959"/>
                </a:solidFill>
                <a:latin typeface="Avenir Book" panose="02000503020000020003" pitchFamily="2" charset="0"/>
                <a:ea typeface="Calibri"/>
                <a:cs typeface="Calibri"/>
                <a:sym typeface="Calibri"/>
              </a:rPr>
              <a:t>2006</a:t>
            </a:r>
            <a:endParaRPr dirty="0">
              <a:latin typeface="Avenir Book" panose="02000503020000020003" pitchFamily="2" charset="0"/>
            </a:endParaRPr>
          </a:p>
        </p:txBody>
      </p:sp>
      <p:sp>
        <p:nvSpPr>
          <p:cNvPr id="429" name="Google Shape;429;p31"/>
          <p:cNvSpPr txBox="1"/>
          <p:nvPr/>
        </p:nvSpPr>
        <p:spPr>
          <a:xfrm>
            <a:off x="10632130" y="539079"/>
            <a:ext cx="1680583"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rgbClr val="595959"/>
                </a:solidFill>
                <a:latin typeface="Avenir Book" panose="02000503020000020003" pitchFamily="2" charset="0"/>
                <a:ea typeface="Calibri"/>
                <a:cs typeface="Calibri"/>
                <a:sym typeface="Calibri"/>
              </a:rPr>
              <a:t>2020</a:t>
            </a:r>
            <a:endParaRPr dirty="0">
              <a:latin typeface="Avenir Book" panose="02000503020000020003" pitchFamily="2" charset="0"/>
            </a:endParaRPr>
          </a:p>
        </p:txBody>
      </p:sp>
      <p:sp>
        <p:nvSpPr>
          <p:cNvPr id="430" name="Google Shape;430;p31"/>
          <p:cNvSpPr txBox="1"/>
          <p:nvPr/>
        </p:nvSpPr>
        <p:spPr>
          <a:xfrm rot="16200000">
            <a:off x="1874772" y="3495423"/>
            <a:ext cx="4080036" cy="40006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dirty="0">
                <a:solidFill>
                  <a:srgbClr val="595959"/>
                </a:solidFill>
                <a:latin typeface="Avenir Book" panose="02000503020000020003" pitchFamily="2" charset="0"/>
                <a:ea typeface="Calibri"/>
                <a:cs typeface="Calibri"/>
                <a:sym typeface="Calibri"/>
              </a:rPr>
              <a:t>Standardized Precipitation Index</a:t>
            </a:r>
            <a:endParaRPr sz="2000" dirty="0">
              <a:latin typeface="Avenir Book" panose="02000503020000020003" pitchFamily="2" charset="0"/>
            </a:endParaRPr>
          </a:p>
        </p:txBody>
      </p:sp>
      <p:sp>
        <p:nvSpPr>
          <p:cNvPr id="431" name="Google Shape;431;p31"/>
          <p:cNvSpPr txBox="1"/>
          <p:nvPr/>
        </p:nvSpPr>
        <p:spPr>
          <a:xfrm>
            <a:off x="55222" y="52333"/>
            <a:ext cx="988555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dirty="0">
                <a:solidFill>
                  <a:srgbClr val="FF6600"/>
                </a:solidFill>
                <a:latin typeface="Avenir Book" panose="02000503020000020003" pitchFamily="2" charset="0"/>
                <a:ea typeface="Calibri"/>
                <a:cs typeface="Calibri"/>
                <a:sym typeface="Calibri"/>
              </a:rPr>
              <a:t>Changes in rainfall in lowland Guanacaste (1980-2018)</a:t>
            </a:r>
            <a:endParaRPr b="1" dirty="0">
              <a:latin typeface="Avenir Book" panose="02000503020000020003" pitchFamily="2" charset="0"/>
            </a:endParaRPr>
          </a:p>
        </p:txBody>
      </p:sp>
      <p:sp>
        <p:nvSpPr>
          <p:cNvPr id="432" name="Google Shape;432;p31"/>
          <p:cNvSpPr txBox="1"/>
          <p:nvPr/>
        </p:nvSpPr>
        <p:spPr>
          <a:xfrm>
            <a:off x="55222" y="834016"/>
            <a:ext cx="3539217" cy="3416279"/>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Avenir Book" panose="02000503020000020003" pitchFamily="2" charset="0"/>
                <a:ea typeface="Calibri"/>
                <a:cs typeface="Calibri"/>
                <a:sym typeface="Calibri"/>
              </a:rPr>
              <a:t>After 1976 survey San Emilio has experienced  increased drought conditions</a:t>
            </a:r>
          </a:p>
          <a:p>
            <a:pPr marL="285750" marR="0" lvl="0" indent="-285750" algn="l" rtl="0">
              <a:spcBef>
                <a:spcPts val="0"/>
              </a:spcBef>
              <a:spcAft>
                <a:spcPts val="0"/>
              </a:spcAft>
              <a:buClr>
                <a:schemeClr val="dk1"/>
              </a:buClr>
              <a:buSzPts val="1800"/>
              <a:buFont typeface="Arial"/>
              <a:buChar char="•"/>
            </a:pPr>
            <a:endParaRPr lang="en-US" sz="1800" dirty="0">
              <a:solidFill>
                <a:schemeClr val="dk1"/>
              </a:solidFill>
              <a:latin typeface="Avenir Book" panose="02000503020000020003" pitchFamily="2" charset="0"/>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Avenir Book" panose="02000503020000020003" pitchFamily="2" charset="0"/>
                <a:ea typeface="Calibri"/>
                <a:cs typeface="Calibri"/>
                <a:sym typeface="Calibri"/>
              </a:rPr>
              <a:t>Between 1996 and 2006 survey there was a wetter return to close to pre 1976 baseline</a:t>
            </a:r>
            <a:endParaRPr dirty="0">
              <a:latin typeface="Avenir Book" panose="02000503020000020003" pitchFamily="2" charset="0"/>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Avenir Book" panose="02000503020000020003" pitchFamily="2" charset="0"/>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Avenir Book" panose="02000503020000020003" pitchFamily="2" charset="0"/>
                <a:ea typeface="Calibri"/>
                <a:cs typeface="Calibri"/>
                <a:sym typeface="Calibri"/>
              </a:rPr>
              <a:t>Since 2006 increased drought frequency with notable large ENSO 2015 drought </a:t>
            </a:r>
            <a:endParaRPr dirty="0">
              <a:latin typeface="Avenir Book" panose="02000503020000020003" pitchFamily="2"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32"/>
          <p:cNvSpPr txBox="1">
            <a:spLocks noGrp="1"/>
          </p:cNvSpPr>
          <p:nvPr>
            <p:ph type="title"/>
          </p:nvPr>
        </p:nvSpPr>
        <p:spPr>
          <a:xfrm>
            <a:off x="838200" y="365125"/>
            <a:ext cx="10876878"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400"/>
              <a:buFont typeface="Calibri"/>
              <a:buNone/>
            </a:pPr>
            <a:r>
              <a:rPr lang="en-US" b="1" dirty="0">
                <a:solidFill>
                  <a:schemeClr val="accent2"/>
                </a:solidFill>
              </a:rPr>
              <a:t>(1) Not much net change in absolute species 	richness but forest is shifting non-randomly</a:t>
            </a:r>
            <a:endParaRPr b="1" dirty="0">
              <a:solidFill>
                <a:schemeClr val="accent2"/>
              </a:solidFill>
            </a:endParaRPr>
          </a:p>
        </p:txBody>
      </p:sp>
      <p:sp>
        <p:nvSpPr>
          <p:cNvPr id="438" name="Google Shape;438;p32"/>
          <p:cNvSpPr txBox="1"/>
          <p:nvPr/>
        </p:nvSpPr>
        <p:spPr>
          <a:xfrm>
            <a:off x="838200" y="2366368"/>
            <a:ext cx="6098874" cy="30469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dirty="0">
                <a:solidFill>
                  <a:schemeClr val="dk1"/>
                </a:solidFill>
                <a:latin typeface="Avenir Book" panose="02000503020000020003" pitchFamily="2" charset="0"/>
                <a:ea typeface="Calibri"/>
                <a:cs typeface="Calibri"/>
                <a:sym typeface="Calibri"/>
              </a:rPr>
              <a:t>Species Richness:</a:t>
            </a:r>
            <a:endParaRPr dirty="0">
              <a:latin typeface="Avenir Book" panose="02000503020000020003" pitchFamily="2" charset="0"/>
            </a:endParaRPr>
          </a:p>
          <a:p>
            <a:pPr marL="0" marR="0" lvl="0" indent="0" algn="l" rtl="0">
              <a:spcBef>
                <a:spcPts val="0"/>
              </a:spcBef>
              <a:spcAft>
                <a:spcPts val="0"/>
              </a:spcAft>
              <a:buNone/>
            </a:pPr>
            <a:endParaRPr sz="3200" dirty="0">
              <a:solidFill>
                <a:schemeClr val="dk1"/>
              </a:solidFill>
              <a:latin typeface="Avenir Book" panose="02000503020000020003" pitchFamily="2" charset="0"/>
              <a:ea typeface="Calibri"/>
              <a:cs typeface="Calibri"/>
              <a:sym typeface="Calibri"/>
            </a:endParaRPr>
          </a:p>
          <a:p>
            <a:pPr marL="0" marR="0" lvl="0" indent="0" algn="l" rtl="0">
              <a:spcBef>
                <a:spcPts val="0"/>
              </a:spcBef>
              <a:spcAft>
                <a:spcPts val="0"/>
              </a:spcAft>
              <a:buNone/>
            </a:pPr>
            <a:r>
              <a:rPr lang="en-US" sz="3200" dirty="0">
                <a:solidFill>
                  <a:schemeClr val="dk1"/>
                </a:solidFill>
                <a:latin typeface="Avenir Book" panose="02000503020000020003" pitchFamily="2" charset="0"/>
                <a:ea typeface="Calibri"/>
                <a:cs typeface="Calibri"/>
                <a:sym typeface="Calibri"/>
              </a:rPr>
              <a:t>1976: 159		2006: 126</a:t>
            </a:r>
            <a:endParaRPr dirty="0">
              <a:latin typeface="Avenir Book" panose="02000503020000020003" pitchFamily="2" charset="0"/>
            </a:endParaRPr>
          </a:p>
          <a:p>
            <a:pPr marL="0" marR="0" lvl="0" indent="0" algn="l" rtl="0">
              <a:spcBef>
                <a:spcPts val="0"/>
              </a:spcBef>
              <a:spcAft>
                <a:spcPts val="0"/>
              </a:spcAft>
              <a:buNone/>
            </a:pPr>
            <a:endParaRPr sz="3200" dirty="0">
              <a:solidFill>
                <a:schemeClr val="dk1"/>
              </a:solidFill>
              <a:latin typeface="Avenir Book" panose="02000503020000020003" pitchFamily="2" charset="0"/>
              <a:ea typeface="Calibri"/>
              <a:cs typeface="Calibri"/>
              <a:sym typeface="Calibri"/>
            </a:endParaRPr>
          </a:p>
          <a:p>
            <a:pPr marL="0" marR="0" lvl="0" indent="0" algn="l" rtl="0">
              <a:spcBef>
                <a:spcPts val="0"/>
              </a:spcBef>
              <a:spcAft>
                <a:spcPts val="0"/>
              </a:spcAft>
              <a:buNone/>
            </a:pPr>
            <a:r>
              <a:rPr lang="en-US" sz="3200" dirty="0">
                <a:solidFill>
                  <a:schemeClr val="dk1"/>
                </a:solidFill>
                <a:latin typeface="Avenir Book" panose="02000503020000020003" pitchFamily="2" charset="0"/>
                <a:ea typeface="Calibri"/>
                <a:cs typeface="Calibri"/>
                <a:sym typeface="Calibri"/>
              </a:rPr>
              <a:t>1996: 150		2020: 145</a:t>
            </a:r>
            <a:endParaRPr dirty="0">
              <a:latin typeface="Avenir Book" panose="02000503020000020003" pitchFamily="2" charset="0"/>
            </a:endParaRPr>
          </a:p>
          <a:p>
            <a:pPr marL="0" marR="0" lvl="0" indent="0" algn="l" rtl="0">
              <a:spcBef>
                <a:spcPts val="0"/>
              </a:spcBef>
              <a:spcAft>
                <a:spcPts val="0"/>
              </a:spcAft>
              <a:buNone/>
            </a:pPr>
            <a:endParaRPr sz="3200" dirty="0">
              <a:solidFill>
                <a:schemeClr val="dk1"/>
              </a:solidFill>
              <a:latin typeface="Avenir Book" panose="02000503020000020003" pitchFamily="2" charset="0"/>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pic>
        <p:nvPicPr>
          <p:cNvPr id="443" name="Google Shape;443;p33"/>
          <p:cNvPicPr preferRelativeResize="0"/>
          <p:nvPr/>
        </p:nvPicPr>
        <p:blipFill rotWithShape="1">
          <a:blip r:embed="rId3">
            <a:alphaModFix/>
          </a:blip>
          <a:srcRect/>
          <a:stretch/>
        </p:blipFill>
        <p:spPr>
          <a:xfrm>
            <a:off x="1424282" y="500288"/>
            <a:ext cx="9343435" cy="5432879"/>
          </a:xfrm>
          <a:prstGeom prst="rect">
            <a:avLst/>
          </a:prstGeom>
          <a:noFill/>
          <a:ln>
            <a:noFill/>
          </a:ln>
        </p:spPr>
      </p:pic>
      <p:sp>
        <p:nvSpPr>
          <p:cNvPr id="444" name="Google Shape;444;p33"/>
          <p:cNvSpPr txBox="1"/>
          <p:nvPr/>
        </p:nvSpPr>
        <p:spPr>
          <a:xfrm>
            <a:off x="119464" y="6488668"/>
            <a:ext cx="6281336"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Enquist and Enquist (2011) </a:t>
            </a:r>
            <a:r>
              <a:rPr lang="en-US" sz="1800" i="1" dirty="0">
                <a:solidFill>
                  <a:schemeClr val="dk1"/>
                </a:solidFill>
                <a:latin typeface="Avenir Book" panose="02000503020000020003" pitchFamily="2" charset="0"/>
                <a:ea typeface="Calibri"/>
                <a:cs typeface="Calibri"/>
                <a:sym typeface="Calibri"/>
              </a:rPr>
              <a:t>Global Change Biology</a:t>
            </a:r>
            <a:endParaRPr i="1" dirty="0">
              <a:latin typeface="Avenir Book" panose="02000503020000020003" pitchFamily="2"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pic>
        <p:nvPicPr>
          <p:cNvPr id="449" name="Google Shape;449;p34"/>
          <p:cNvPicPr preferRelativeResize="0"/>
          <p:nvPr/>
        </p:nvPicPr>
        <p:blipFill rotWithShape="1">
          <a:blip r:embed="rId3">
            <a:alphaModFix/>
          </a:blip>
          <a:srcRect/>
          <a:stretch/>
        </p:blipFill>
        <p:spPr>
          <a:xfrm>
            <a:off x="3947410" y="378911"/>
            <a:ext cx="5263738" cy="6177492"/>
          </a:xfrm>
          <a:prstGeom prst="rect">
            <a:avLst/>
          </a:prstGeom>
          <a:noFill/>
          <a:ln>
            <a:noFill/>
          </a:ln>
        </p:spPr>
      </p:pic>
      <p:pic>
        <p:nvPicPr>
          <p:cNvPr id="450" name="Google Shape;450;p34"/>
          <p:cNvPicPr preferRelativeResize="0"/>
          <p:nvPr/>
        </p:nvPicPr>
        <p:blipFill rotWithShape="1">
          <a:blip r:embed="rId4">
            <a:alphaModFix/>
          </a:blip>
          <a:srcRect/>
          <a:stretch/>
        </p:blipFill>
        <p:spPr>
          <a:xfrm>
            <a:off x="221398" y="258792"/>
            <a:ext cx="3736439" cy="5825067"/>
          </a:xfrm>
          <a:prstGeom prst="rect">
            <a:avLst/>
          </a:prstGeom>
          <a:noFill/>
          <a:ln>
            <a:noFill/>
          </a:ln>
        </p:spPr>
      </p:pic>
      <p:sp>
        <p:nvSpPr>
          <p:cNvPr id="451" name="Google Shape;451;p34"/>
          <p:cNvSpPr txBox="1"/>
          <p:nvPr/>
        </p:nvSpPr>
        <p:spPr>
          <a:xfrm>
            <a:off x="4411363" y="7014090"/>
            <a:ext cx="9895986" cy="36932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slopes did not</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include the expectation for pure demographic stochasticity</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(i.e., a slope of 1) or from pure environmental variation (i.e., a slope of 2; Fig. 3). When considering</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only those species with 10 or more individuals during</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each census, we found that the power law functions were</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2.32 (95% CI, 1.94–1.67) for 1976–1996, 1.90 (95% CI,</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1.53–2.27) for 1996–2006, and 1.60 (95% CI, 1.20–2.00)</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for 1976 to 2006. Thus, when removing rare species, the</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confidence intervals on the slopes always included a</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slope expected given environmental variation</a:t>
            </a:r>
            <a:endParaRPr dirty="0">
              <a:latin typeface="Avenir Book" panose="02000503020000020003" pitchFamily="2" charset="0"/>
            </a:endParaRPr>
          </a:p>
          <a:p>
            <a:pPr marL="0" marR="0" lvl="0" indent="0" algn="l" rtl="0">
              <a:spcBef>
                <a:spcPts val="0"/>
              </a:spcBef>
              <a:spcAft>
                <a:spcPts val="0"/>
              </a:spcAft>
              <a:buNone/>
            </a:pPr>
            <a:endParaRPr sz="1800" dirty="0">
              <a:solidFill>
                <a:schemeClr val="dk1"/>
              </a:solidFill>
              <a:latin typeface="Avenir Book" panose="02000503020000020003" pitchFamily="2" charset="0"/>
              <a:ea typeface="Calibri"/>
              <a:cs typeface="Calibri"/>
              <a:sym typeface="Calibri"/>
            </a:endParaRPr>
          </a:p>
          <a:p>
            <a:pPr marL="0" marR="0" lvl="0" indent="0" algn="l" rtl="0">
              <a:spcBef>
                <a:spcPts val="0"/>
              </a:spcBef>
              <a:spcAft>
                <a:spcPts val="0"/>
              </a:spcAft>
              <a:buNone/>
            </a:pPr>
            <a:endParaRPr sz="1800" dirty="0">
              <a:solidFill>
                <a:schemeClr val="dk1"/>
              </a:solidFill>
              <a:latin typeface="Avenir Book" panose="02000503020000020003" pitchFamily="2" charset="0"/>
              <a:ea typeface="Calibri"/>
              <a:cs typeface="Calibri"/>
              <a:sym typeface="Calibri"/>
            </a:endParaRPr>
          </a:p>
        </p:txBody>
      </p:sp>
      <p:sp>
        <p:nvSpPr>
          <p:cNvPr id="452" name="Google Shape;452;p34"/>
          <p:cNvSpPr txBox="1"/>
          <p:nvPr/>
        </p:nvSpPr>
        <p:spPr>
          <a:xfrm>
            <a:off x="3957837" y="29456"/>
            <a:ext cx="6342344"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Based on theory in Chisholm et al. 2014 </a:t>
            </a:r>
            <a:r>
              <a:rPr lang="en-US" sz="1800" i="1" dirty="0">
                <a:solidFill>
                  <a:schemeClr val="dk1"/>
                </a:solidFill>
                <a:latin typeface="Avenir Book" panose="02000503020000020003" pitchFamily="2" charset="0"/>
                <a:ea typeface="Calibri"/>
                <a:cs typeface="Calibri"/>
                <a:sym typeface="Calibri"/>
              </a:rPr>
              <a:t>Ecology Letters</a:t>
            </a:r>
            <a:endParaRPr i="1" dirty="0">
              <a:latin typeface="Avenir Book" panose="02000503020000020003" pitchFamily="2" charset="0"/>
            </a:endParaRPr>
          </a:p>
        </p:txBody>
      </p:sp>
      <p:sp>
        <p:nvSpPr>
          <p:cNvPr id="453" name="Google Shape;453;p34"/>
          <p:cNvSpPr txBox="1"/>
          <p:nvPr/>
        </p:nvSpPr>
        <p:spPr>
          <a:xfrm>
            <a:off x="9224428" y="979165"/>
            <a:ext cx="3071563" cy="4524275"/>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600"/>
              <a:buFont typeface="Arial"/>
              <a:buChar char="•"/>
            </a:pPr>
            <a:r>
              <a:rPr lang="en-US" sz="1600" dirty="0">
                <a:solidFill>
                  <a:schemeClr val="dk1"/>
                </a:solidFill>
                <a:latin typeface="Avenir Book" panose="02000503020000020003" pitchFamily="2" charset="0"/>
                <a:ea typeface="Calibri"/>
                <a:cs typeface="Calibri"/>
                <a:sym typeface="Calibri"/>
              </a:rPr>
              <a:t>Slopes are greater than 1.0</a:t>
            </a:r>
            <a:endParaRPr dirty="0">
              <a:latin typeface="Avenir Book" panose="02000503020000020003" pitchFamily="2" charset="0"/>
            </a:endParaRPr>
          </a:p>
          <a:p>
            <a:pPr marL="285750" marR="0" lvl="0" indent="-184150" algn="l" rtl="0">
              <a:spcBef>
                <a:spcPts val="0"/>
              </a:spcBef>
              <a:spcAft>
                <a:spcPts val="0"/>
              </a:spcAft>
              <a:buClr>
                <a:schemeClr val="dk1"/>
              </a:buClr>
              <a:buSzPts val="1600"/>
              <a:buFont typeface="Arial"/>
              <a:buNone/>
            </a:pPr>
            <a:endParaRPr sz="1600" dirty="0">
              <a:solidFill>
                <a:schemeClr val="dk1"/>
              </a:solidFill>
              <a:latin typeface="Avenir Book" panose="02000503020000020003" pitchFamily="2" charset="0"/>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US" sz="1600" dirty="0">
                <a:solidFill>
                  <a:schemeClr val="dk1"/>
                </a:solidFill>
                <a:latin typeface="Avenir Book" panose="02000503020000020003" pitchFamily="2" charset="0"/>
                <a:ea typeface="Calibri"/>
                <a:cs typeface="Calibri"/>
                <a:sym typeface="Calibri"/>
              </a:rPr>
              <a:t>Reject a model of pure demographic stochasticity driving the dynamics of this forest </a:t>
            </a:r>
            <a:endParaRPr dirty="0">
              <a:latin typeface="Avenir Book" panose="02000503020000020003" pitchFamily="2" charset="0"/>
            </a:endParaRPr>
          </a:p>
          <a:p>
            <a:pPr marL="285750" marR="0" lvl="0" indent="-184150" algn="l" rtl="0">
              <a:spcBef>
                <a:spcPts val="0"/>
              </a:spcBef>
              <a:spcAft>
                <a:spcPts val="0"/>
              </a:spcAft>
              <a:buClr>
                <a:schemeClr val="dk1"/>
              </a:buClr>
              <a:buSzPts val="1600"/>
              <a:buFont typeface="Arial"/>
              <a:buNone/>
            </a:pPr>
            <a:endParaRPr sz="1600" dirty="0">
              <a:solidFill>
                <a:schemeClr val="dk1"/>
              </a:solidFill>
              <a:latin typeface="Avenir Book" panose="02000503020000020003" pitchFamily="2" charset="0"/>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US" sz="1600" dirty="0">
                <a:solidFill>
                  <a:schemeClr val="dk1"/>
                </a:solidFill>
                <a:latin typeface="Avenir Book" panose="02000503020000020003" pitchFamily="2" charset="0"/>
                <a:ea typeface="Calibri"/>
                <a:cs typeface="Calibri"/>
                <a:sym typeface="Calibri"/>
              </a:rPr>
              <a:t>Fail to reject a model of pure environmental stochasticity when excluding rare species but reject it when using all species. </a:t>
            </a:r>
            <a:endParaRPr dirty="0">
              <a:latin typeface="Avenir Book" panose="02000503020000020003" pitchFamily="2" charset="0"/>
            </a:endParaRPr>
          </a:p>
          <a:p>
            <a:pPr marL="285750" marR="0" lvl="0" indent="-184150" algn="l" rtl="0">
              <a:spcBef>
                <a:spcPts val="0"/>
              </a:spcBef>
              <a:spcAft>
                <a:spcPts val="0"/>
              </a:spcAft>
              <a:buClr>
                <a:schemeClr val="dk1"/>
              </a:buClr>
              <a:buSzPts val="1600"/>
              <a:buFont typeface="Arial"/>
              <a:buNone/>
            </a:pPr>
            <a:endParaRPr sz="1600" dirty="0">
              <a:solidFill>
                <a:schemeClr val="dk1"/>
              </a:solidFill>
              <a:latin typeface="Avenir Book" panose="02000503020000020003" pitchFamily="2" charset="0"/>
              <a:ea typeface="Calibri"/>
              <a:cs typeface="Calibri"/>
              <a:sym typeface="Calibri"/>
            </a:endParaRPr>
          </a:p>
          <a:p>
            <a:pPr marL="285750" marR="0" lvl="0" indent="-285750" algn="l" rtl="0">
              <a:spcBef>
                <a:spcPts val="0"/>
              </a:spcBef>
              <a:spcAft>
                <a:spcPts val="0"/>
              </a:spcAft>
              <a:buClr>
                <a:schemeClr val="dk1"/>
              </a:buClr>
              <a:buSzPts val="1600"/>
              <a:buFont typeface="Arial"/>
              <a:buChar char="•"/>
            </a:pPr>
            <a:r>
              <a:rPr lang="en-US" sz="1600" dirty="0">
                <a:solidFill>
                  <a:schemeClr val="dk1"/>
                </a:solidFill>
                <a:latin typeface="Avenir Book" panose="02000503020000020003" pitchFamily="2" charset="0"/>
                <a:ea typeface="Calibri"/>
                <a:cs typeface="Calibri"/>
                <a:sym typeface="Calibri"/>
              </a:rPr>
              <a:t>Dynamics likely driven primarily by environmental drivers with some stochastic dynamics, most likely for rare species.</a:t>
            </a:r>
            <a:endParaRPr dirty="0">
              <a:latin typeface="Avenir Book" panose="02000503020000020003" pitchFamily="2" charset="0"/>
            </a:endParaRPr>
          </a:p>
        </p:txBody>
      </p:sp>
      <p:sp>
        <p:nvSpPr>
          <p:cNvPr id="454" name="Google Shape;454;p34"/>
          <p:cNvSpPr txBox="1"/>
          <p:nvPr/>
        </p:nvSpPr>
        <p:spPr>
          <a:xfrm>
            <a:off x="0" y="6477000"/>
            <a:ext cx="6203092"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Swenson et al. (2020) </a:t>
            </a:r>
            <a:r>
              <a:rPr lang="en-US" sz="1800" i="1" dirty="0">
                <a:solidFill>
                  <a:schemeClr val="dk1"/>
                </a:solidFill>
                <a:latin typeface="Avenir Book" panose="02000503020000020003" pitchFamily="2" charset="0"/>
                <a:ea typeface="Calibri"/>
                <a:cs typeface="Calibri"/>
                <a:sym typeface="Calibri"/>
              </a:rPr>
              <a:t>Ecological Monographs</a:t>
            </a:r>
            <a:endParaRPr i="1" dirty="0">
              <a:latin typeface="Avenir Book" panose="02000503020000020003" pitchFamily="2"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35"/>
          <p:cNvSpPr txBox="1">
            <a:spLocks noGrp="1"/>
          </p:cNvSpPr>
          <p:nvPr>
            <p:ph type="title"/>
          </p:nvPr>
        </p:nvSpPr>
        <p:spPr>
          <a:xfrm>
            <a:off x="827442" y="-28903"/>
            <a:ext cx="11938686"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b="1" dirty="0">
                <a:solidFill>
                  <a:schemeClr val="accent2"/>
                </a:solidFill>
              </a:rPr>
              <a:t>(2) Succession signal is present but minimal</a:t>
            </a:r>
            <a:endParaRPr b="1" dirty="0">
              <a:solidFill>
                <a:schemeClr val="accent2"/>
              </a:solidFill>
            </a:endParaRPr>
          </a:p>
        </p:txBody>
      </p:sp>
      <p:pic>
        <p:nvPicPr>
          <p:cNvPr id="460" name="Google Shape;460;p35"/>
          <p:cNvPicPr preferRelativeResize="0"/>
          <p:nvPr/>
        </p:nvPicPr>
        <p:blipFill rotWithShape="1">
          <a:blip r:embed="rId3">
            <a:alphaModFix/>
          </a:blip>
          <a:srcRect/>
          <a:stretch/>
        </p:blipFill>
        <p:spPr>
          <a:xfrm>
            <a:off x="307001" y="1887178"/>
            <a:ext cx="11577998" cy="4749595"/>
          </a:xfrm>
          <a:prstGeom prst="rect">
            <a:avLst/>
          </a:prstGeom>
          <a:noFill/>
          <a:ln>
            <a:noFill/>
          </a:ln>
        </p:spPr>
      </p:pic>
      <p:sp>
        <p:nvSpPr>
          <p:cNvPr id="461" name="Google Shape;461;p35"/>
          <p:cNvSpPr txBox="1"/>
          <p:nvPr/>
        </p:nvSpPr>
        <p:spPr>
          <a:xfrm>
            <a:off x="5249732" y="1407273"/>
            <a:ext cx="4994571"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Floristic shifts between 1976 and 1996 </a:t>
            </a:r>
            <a:endParaRPr dirty="0">
              <a:latin typeface="Avenir Book" panose="02000503020000020003" pitchFamily="2" charset="0"/>
            </a:endParaRPr>
          </a:p>
        </p:txBody>
      </p:sp>
      <p:sp>
        <p:nvSpPr>
          <p:cNvPr id="462" name="Google Shape;462;p35"/>
          <p:cNvSpPr txBox="1"/>
          <p:nvPr/>
        </p:nvSpPr>
        <p:spPr>
          <a:xfrm>
            <a:off x="119464" y="6488668"/>
            <a:ext cx="6441974"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Enquist and Enquist (2011) </a:t>
            </a:r>
            <a:r>
              <a:rPr lang="en-US" sz="1800" i="1" dirty="0">
                <a:solidFill>
                  <a:schemeClr val="dk1"/>
                </a:solidFill>
                <a:latin typeface="Avenir Book" panose="02000503020000020003" pitchFamily="2" charset="0"/>
                <a:ea typeface="Calibri"/>
                <a:cs typeface="Calibri"/>
                <a:sym typeface="Calibri"/>
              </a:rPr>
              <a:t>Global Change Biology</a:t>
            </a:r>
            <a:endParaRPr i="1" dirty="0">
              <a:latin typeface="Avenir Book" panose="02000503020000020003" pitchFamily="2"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36"/>
          <p:cNvSpPr txBox="1">
            <a:spLocks noGrp="1"/>
          </p:cNvSpPr>
          <p:nvPr>
            <p:ph type="title"/>
          </p:nvPr>
        </p:nvSpPr>
        <p:spPr>
          <a:xfrm>
            <a:off x="1279263" y="182245"/>
            <a:ext cx="1033230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b="1" dirty="0">
                <a:solidFill>
                  <a:schemeClr val="accent2"/>
                </a:solidFill>
              </a:rPr>
              <a:t>(3) Forest is turning more deciduous - 	Loss of evergreen mesic species</a:t>
            </a:r>
            <a:endParaRPr b="1" dirty="0">
              <a:solidFill>
                <a:schemeClr val="accent2"/>
              </a:solidFill>
            </a:endParaRPr>
          </a:p>
        </p:txBody>
      </p:sp>
      <p:pic>
        <p:nvPicPr>
          <p:cNvPr id="468" name="Google Shape;468;p36"/>
          <p:cNvPicPr preferRelativeResize="0"/>
          <p:nvPr/>
        </p:nvPicPr>
        <p:blipFill rotWithShape="1">
          <a:blip r:embed="rId3">
            <a:alphaModFix/>
          </a:blip>
          <a:srcRect/>
          <a:stretch/>
        </p:blipFill>
        <p:spPr>
          <a:xfrm>
            <a:off x="755650" y="1884787"/>
            <a:ext cx="10680700" cy="4381500"/>
          </a:xfrm>
          <a:prstGeom prst="rect">
            <a:avLst/>
          </a:prstGeom>
          <a:noFill/>
          <a:ln>
            <a:noFill/>
          </a:ln>
        </p:spPr>
      </p:pic>
      <p:sp>
        <p:nvSpPr>
          <p:cNvPr id="469" name="Google Shape;469;p36"/>
          <p:cNvSpPr txBox="1"/>
          <p:nvPr/>
        </p:nvSpPr>
        <p:spPr>
          <a:xfrm>
            <a:off x="119464" y="6488668"/>
            <a:ext cx="6763250"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Enquist and Enquist (2011) </a:t>
            </a:r>
            <a:r>
              <a:rPr lang="en-US" sz="1800" i="1" dirty="0">
                <a:solidFill>
                  <a:schemeClr val="dk1"/>
                </a:solidFill>
                <a:latin typeface="Avenir Book" panose="02000503020000020003" pitchFamily="2" charset="0"/>
                <a:ea typeface="Calibri"/>
                <a:cs typeface="Calibri"/>
                <a:sym typeface="Calibri"/>
              </a:rPr>
              <a:t>Global Change Biology</a:t>
            </a:r>
            <a:endParaRPr i="1" dirty="0">
              <a:latin typeface="Avenir Book" panose="02000503020000020003" pitchFamily="2"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pic>
        <p:nvPicPr>
          <p:cNvPr id="474" name="Google Shape;474;p37"/>
          <p:cNvPicPr preferRelativeResize="0"/>
          <p:nvPr/>
        </p:nvPicPr>
        <p:blipFill rotWithShape="1">
          <a:blip r:embed="rId3">
            <a:alphaModFix/>
          </a:blip>
          <a:srcRect/>
          <a:stretch/>
        </p:blipFill>
        <p:spPr>
          <a:xfrm>
            <a:off x="981997" y="1236754"/>
            <a:ext cx="9754829" cy="5621246"/>
          </a:xfrm>
          <a:prstGeom prst="rect">
            <a:avLst/>
          </a:prstGeom>
          <a:noFill/>
          <a:ln>
            <a:noFill/>
          </a:ln>
        </p:spPr>
      </p:pic>
      <p:sp>
        <p:nvSpPr>
          <p:cNvPr id="475" name="Google Shape;475;p37"/>
          <p:cNvSpPr txBox="1"/>
          <p:nvPr/>
        </p:nvSpPr>
        <p:spPr>
          <a:xfrm>
            <a:off x="330924" y="109475"/>
            <a:ext cx="113598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dirty="0">
                <a:solidFill>
                  <a:schemeClr val="dk1"/>
                </a:solidFill>
                <a:latin typeface="Avenir Book" panose="02000503020000020003" pitchFamily="2" charset="0"/>
                <a:ea typeface="Calibri"/>
                <a:cs typeface="Calibri"/>
                <a:sym typeface="Calibri"/>
              </a:rPr>
              <a:t>Remote sensing metrics are consistent with this shift</a:t>
            </a:r>
            <a:endParaRPr b="1" dirty="0">
              <a:latin typeface="Avenir Book" panose="02000503020000020003" pitchFamily="2" charset="0"/>
            </a:endParaRPr>
          </a:p>
        </p:txBody>
      </p:sp>
      <p:sp>
        <p:nvSpPr>
          <p:cNvPr id="476" name="Google Shape;476;p37"/>
          <p:cNvSpPr txBox="1"/>
          <p:nvPr/>
        </p:nvSpPr>
        <p:spPr>
          <a:xfrm>
            <a:off x="1565348" y="5637366"/>
            <a:ext cx="2129716"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a:solidFill>
                  <a:schemeClr val="dk1"/>
                </a:solidFill>
                <a:latin typeface="Avenir Book" panose="02000503020000020003" pitchFamily="2" charset="0"/>
                <a:ea typeface="Calibri"/>
                <a:cs typeface="Calibri"/>
                <a:sym typeface="Calibri"/>
              </a:rPr>
              <a:t>Dry Season 2011</a:t>
            </a:r>
            <a:endParaRPr sz="1600" dirty="0">
              <a:latin typeface="Avenir Book" panose="02000503020000020003" pitchFamily="2" charset="0"/>
            </a:endParaRPr>
          </a:p>
        </p:txBody>
      </p:sp>
      <p:sp>
        <p:nvSpPr>
          <p:cNvPr id="477" name="Google Shape;477;p37"/>
          <p:cNvSpPr txBox="1"/>
          <p:nvPr/>
        </p:nvSpPr>
        <p:spPr>
          <a:xfrm>
            <a:off x="3377266" y="5637366"/>
            <a:ext cx="2282130"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a:solidFill>
                  <a:schemeClr val="dk1"/>
                </a:solidFill>
                <a:latin typeface="Avenir Book" panose="02000503020000020003" pitchFamily="2" charset="0"/>
                <a:ea typeface="Calibri"/>
                <a:cs typeface="Calibri"/>
                <a:sym typeface="Calibri"/>
              </a:rPr>
              <a:t>Wet Season 2015</a:t>
            </a:r>
            <a:endParaRPr sz="1600" dirty="0">
              <a:latin typeface="Avenir Book" panose="02000503020000020003" pitchFamily="2" charset="0"/>
            </a:endParaRPr>
          </a:p>
        </p:txBody>
      </p:sp>
      <p:sp>
        <p:nvSpPr>
          <p:cNvPr id="478" name="Google Shape;478;p37"/>
          <p:cNvSpPr txBox="1"/>
          <p:nvPr/>
        </p:nvSpPr>
        <p:spPr>
          <a:xfrm>
            <a:off x="7087725" y="5638571"/>
            <a:ext cx="2129716"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a:solidFill>
                  <a:schemeClr val="dk1"/>
                </a:solidFill>
                <a:latin typeface="Avenir Book" panose="02000503020000020003" pitchFamily="2" charset="0"/>
                <a:ea typeface="Calibri"/>
                <a:cs typeface="Calibri"/>
                <a:sym typeface="Calibri"/>
              </a:rPr>
              <a:t>Dry Season 2017</a:t>
            </a:r>
            <a:endParaRPr sz="1600" dirty="0">
              <a:latin typeface="Avenir Book" panose="02000503020000020003" pitchFamily="2" charset="0"/>
            </a:endParaRPr>
          </a:p>
        </p:txBody>
      </p:sp>
      <p:sp>
        <p:nvSpPr>
          <p:cNvPr id="479" name="Google Shape;479;p37"/>
          <p:cNvSpPr txBox="1"/>
          <p:nvPr/>
        </p:nvSpPr>
        <p:spPr>
          <a:xfrm>
            <a:off x="5256967" y="5638571"/>
            <a:ext cx="2129716"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a:solidFill>
                  <a:schemeClr val="dk1"/>
                </a:solidFill>
                <a:latin typeface="Avenir Book" panose="02000503020000020003" pitchFamily="2" charset="0"/>
                <a:ea typeface="Calibri"/>
                <a:cs typeface="Calibri"/>
                <a:sym typeface="Calibri"/>
              </a:rPr>
              <a:t>Wet Season 2015</a:t>
            </a:r>
            <a:endParaRPr sz="1600" dirty="0">
              <a:latin typeface="Avenir Book" panose="02000503020000020003" pitchFamily="2" charset="0"/>
            </a:endParaRPr>
          </a:p>
        </p:txBody>
      </p:sp>
      <p:sp>
        <p:nvSpPr>
          <p:cNvPr id="480" name="Google Shape;480;p37"/>
          <p:cNvSpPr txBox="1"/>
          <p:nvPr/>
        </p:nvSpPr>
        <p:spPr>
          <a:xfrm>
            <a:off x="8783203" y="5613072"/>
            <a:ext cx="2264995"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a:solidFill>
                  <a:schemeClr val="dk1"/>
                </a:solidFill>
                <a:latin typeface="Avenir Book" panose="02000503020000020003" pitchFamily="2" charset="0"/>
                <a:ea typeface="Calibri"/>
                <a:cs typeface="Calibri"/>
                <a:sym typeface="Calibri"/>
              </a:rPr>
              <a:t>Wet Season 2017</a:t>
            </a:r>
            <a:endParaRPr sz="1600" dirty="0">
              <a:latin typeface="Avenir Book" panose="02000503020000020003" pitchFamily="2" charset="0"/>
            </a:endParaRPr>
          </a:p>
        </p:txBody>
      </p:sp>
      <p:sp>
        <p:nvSpPr>
          <p:cNvPr id="481" name="Google Shape;481;p37"/>
          <p:cNvSpPr txBox="1"/>
          <p:nvPr/>
        </p:nvSpPr>
        <p:spPr>
          <a:xfrm>
            <a:off x="589935" y="685266"/>
            <a:ext cx="10458263"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Monitoring the San Emilio forest with Satellites (Landsat and Worlldview-2)</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Characterize change in Deciduousness and Productivity</a:t>
            </a:r>
            <a:endParaRPr dirty="0">
              <a:latin typeface="Avenir Book" panose="02000503020000020003" pitchFamily="2"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pic>
        <p:nvPicPr>
          <p:cNvPr id="486" name="Google Shape;486;p38"/>
          <p:cNvPicPr preferRelativeResize="0"/>
          <p:nvPr/>
        </p:nvPicPr>
        <p:blipFill rotWithShape="1">
          <a:blip r:embed="rId3">
            <a:alphaModFix/>
          </a:blip>
          <a:srcRect/>
          <a:stretch/>
        </p:blipFill>
        <p:spPr>
          <a:xfrm>
            <a:off x="787400" y="2191355"/>
            <a:ext cx="10617200" cy="2209800"/>
          </a:xfrm>
          <a:prstGeom prst="rect">
            <a:avLst/>
          </a:prstGeom>
          <a:noFill/>
          <a:ln>
            <a:noFill/>
          </a:ln>
        </p:spPr>
      </p:pic>
      <p:pic>
        <p:nvPicPr>
          <p:cNvPr id="487" name="Google Shape;487;p38"/>
          <p:cNvPicPr preferRelativeResize="0"/>
          <p:nvPr/>
        </p:nvPicPr>
        <p:blipFill rotWithShape="1">
          <a:blip r:embed="rId4">
            <a:alphaModFix/>
          </a:blip>
          <a:srcRect/>
          <a:stretch/>
        </p:blipFill>
        <p:spPr>
          <a:xfrm>
            <a:off x="1156110" y="4401155"/>
            <a:ext cx="10617200" cy="533400"/>
          </a:xfrm>
          <a:prstGeom prst="rect">
            <a:avLst/>
          </a:prstGeom>
          <a:noFill/>
          <a:ln>
            <a:noFill/>
          </a:ln>
        </p:spPr>
      </p:pic>
      <p:sp>
        <p:nvSpPr>
          <p:cNvPr id="488" name="Google Shape;488;p38"/>
          <p:cNvSpPr txBox="1"/>
          <p:nvPr/>
        </p:nvSpPr>
        <p:spPr>
          <a:xfrm>
            <a:off x="6681020" y="1543554"/>
            <a:ext cx="5391531"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Canopy Deciduousness</a:t>
            </a:r>
            <a:endParaRPr dirty="0">
              <a:latin typeface="Avenir Book" panose="02000503020000020003" pitchFamily="2" charset="0"/>
            </a:endParaRPr>
          </a:p>
          <a:p>
            <a:pPr marL="0" marR="0" lvl="0" indent="0" algn="ctr"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Fraction of non photosynthetic vegetation </a:t>
            </a:r>
            <a:endParaRPr dirty="0">
              <a:latin typeface="Avenir Book" panose="02000503020000020003" pitchFamily="2" charset="0"/>
            </a:endParaRPr>
          </a:p>
        </p:txBody>
      </p:sp>
      <p:sp>
        <p:nvSpPr>
          <p:cNvPr id="489" name="Google Shape;489;p38"/>
          <p:cNvSpPr txBox="1"/>
          <p:nvPr/>
        </p:nvSpPr>
        <p:spPr>
          <a:xfrm>
            <a:off x="330932" y="1764262"/>
            <a:ext cx="6133778"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Proxy for forest productivity , EVI (Canopy </a:t>
            </a:r>
            <a:r>
              <a:rPr lang="en-US" sz="1800" dirty="0" err="1">
                <a:solidFill>
                  <a:schemeClr val="dk1"/>
                </a:solidFill>
                <a:latin typeface="Avenir Book" panose="02000503020000020003" pitchFamily="2" charset="0"/>
                <a:ea typeface="Calibri"/>
                <a:cs typeface="Calibri"/>
                <a:sym typeface="Calibri"/>
              </a:rPr>
              <a:t>Greeness</a:t>
            </a:r>
            <a:r>
              <a:rPr lang="en-US" sz="1800" dirty="0">
                <a:solidFill>
                  <a:schemeClr val="dk1"/>
                </a:solidFill>
                <a:latin typeface="Avenir Book" panose="02000503020000020003" pitchFamily="2" charset="0"/>
                <a:ea typeface="Calibri"/>
                <a:cs typeface="Calibri"/>
                <a:sym typeface="Calibri"/>
              </a:rPr>
              <a:t>)</a:t>
            </a:r>
            <a:endParaRPr dirty="0">
              <a:latin typeface="Avenir Book" panose="02000503020000020003" pitchFamily="2" charset="0"/>
            </a:endParaRPr>
          </a:p>
        </p:txBody>
      </p:sp>
      <p:sp>
        <p:nvSpPr>
          <p:cNvPr id="490" name="Google Shape;490;p38"/>
          <p:cNvSpPr txBox="1"/>
          <p:nvPr/>
        </p:nvSpPr>
        <p:spPr>
          <a:xfrm>
            <a:off x="787400" y="136431"/>
            <a:ext cx="1107366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dirty="0">
                <a:solidFill>
                  <a:schemeClr val="dk1"/>
                </a:solidFill>
                <a:latin typeface="Avenir Book" panose="02000503020000020003" pitchFamily="2" charset="0"/>
                <a:ea typeface="Calibri"/>
                <a:cs typeface="Calibri"/>
                <a:sym typeface="Calibri"/>
              </a:rPr>
              <a:t>Remote sensing metrics are consistent with this shift</a:t>
            </a:r>
            <a:endParaRPr b="1" dirty="0">
              <a:latin typeface="Avenir Book" panose="02000503020000020003" pitchFamily="2" charset="0"/>
            </a:endParaRPr>
          </a:p>
        </p:txBody>
      </p:sp>
      <p:sp>
        <p:nvSpPr>
          <p:cNvPr id="491" name="Google Shape;491;p38"/>
          <p:cNvSpPr txBox="1"/>
          <p:nvPr/>
        </p:nvSpPr>
        <p:spPr>
          <a:xfrm>
            <a:off x="4256136" y="2468494"/>
            <a:ext cx="1436005"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Wet Season</a:t>
            </a:r>
            <a:endParaRPr dirty="0">
              <a:latin typeface="Avenir Book" panose="02000503020000020003" pitchFamily="2" charset="0"/>
            </a:endParaRPr>
          </a:p>
        </p:txBody>
      </p:sp>
      <p:sp>
        <p:nvSpPr>
          <p:cNvPr id="492" name="Google Shape;492;p38"/>
          <p:cNvSpPr txBox="1"/>
          <p:nvPr/>
        </p:nvSpPr>
        <p:spPr>
          <a:xfrm>
            <a:off x="3715362" y="3649283"/>
            <a:ext cx="1573330"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Dry Season</a:t>
            </a:r>
            <a:endParaRPr dirty="0">
              <a:latin typeface="Avenir Book" panose="02000503020000020003" pitchFamily="2" charset="0"/>
            </a:endParaRPr>
          </a:p>
        </p:txBody>
      </p:sp>
      <p:sp>
        <p:nvSpPr>
          <p:cNvPr id="493" name="Google Shape;493;p38"/>
          <p:cNvSpPr txBox="1"/>
          <p:nvPr/>
        </p:nvSpPr>
        <p:spPr>
          <a:xfrm>
            <a:off x="8425013" y="3250159"/>
            <a:ext cx="1559246"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Dry Season</a:t>
            </a:r>
            <a:endParaRPr dirty="0">
              <a:latin typeface="Avenir Book" panose="02000503020000020003" pitchFamily="2" charset="0"/>
            </a:endParaRPr>
          </a:p>
        </p:txBody>
      </p:sp>
      <p:sp>
        <p:nvSpPr>
          <p:cNvPr id="494" name="Google Shape;494;p38"/>
          <p:cNvSpPr txBox="1"/>
          <p:nvPr/>
        </p:nvSpPr>
        <p:spPr>
          <a:xfrm>
            <a:off x="1335614" y="4887018"/>
            <a:ext cx="11250407" cy="230828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3200"/>
              <a:buFont typeface="Arial"/>
              <a:buChar char="•"/>
            </a:pPr>
            <a:r>
              <a:rPr lang="en-US" sz="3200" dirty="0">
                <a:solidFill>
                  <a:schemeClr val="dk1"/>
                </a:solidFill>
                <a:latin typeface="Avenir Book" panose="02000503020000020003" pitchFamily="2" charset="0"/>
                <a:ea typeface="Calibri"/>
                <a:cs typeface="Calibri"/>
                <a:sym typeface="Calibri"/>
              </a:rPr>
              <a:t>Wet Season canopy greenness has been increasing </a:t>
            </a:r>
            <a:endParaRPr dirty="0">
              <a:latin typeface="Avenir Book" panose="02000503020000020003" pitchFamily="2" charset="0"/>
            </a:endParaRPr>
          </a:p>
          <a:p>
            <a:pPr marL="457200" marR="0" lvl="1" indent="0" algn="l" rtl="0">
              <a:spcBef>
                <a:spcPts val="0"/>
              </a:spcBef>
              <a:spcAft>
                <a:spcPts val="0"/>
              </a:spcAft>
              <a:buNone/>
            </a:pPr>
            <a:r>
              <a:rPr lang="en-US" sz="2400" u="none" strike="noStrike" cap="none" dirty="0">
                <a:solidFill>
                  <a:schemeClr val="dk1"/>
                </a:solidFill>
                <a:latin typeface="Avenir Book" panose="02000503020000020003" pitchFamily="2" charset="0"/>
                <a:ea typeface="Calibri"/>
                <a:cs typeface="Calibri"/>
                <a:sym typeface="Calibri"/>
              </a:rPr>
              <a:t>	deciduous trees have higher EVI or greenness values in wet season</a:t>
            </a:r>
            <a:endParaRPr dirty="0">
              <a:latin typeface="Avenir Book" panose="02000503020000020003" pitchFamily="2" charset="0"/>
            </a:endParaRPr>
          </a:p>
          <a:p>
            <a:pPr marL="285750" marR="0" lvl="0" indent="-285750" algn="l" rtl="0">
              <a:spcBef>
                <a:spcPts val="0"/>
              </a:spcBef>
              <a:spcAft>
                <a:spcPts val="0"/>
              </a:spcAft>
              <a:buClr>
                <a:schemeClr val="dk1"/>
              </a:buClr>
              <a:buSzPts val="3200"/>
              <a:buFont typeface="Arial"/>
              <a:buChar char="•"/>
            </a:pPr>
            <a:r>
              <a:rPr lang="en-US" sz="3200" dirty="0">
                <a:solidFill>
                  <a:schemeClr val="dk1"/>
                </a:solidFill>
                <a:latin typeface="Avenir Book" panose="02000503020000020003" pitchFamily="2" charset="0"/>
                <a:ea typeface="Calibri"/>
                <a:cs typeface="Calibri"/>
                <a:sym typeface="Calibri"/>
              </a:rPr>
              <a:t>Dry Season canopy deciduousness has been increasing</a:t>
            </a:r>
            <a:endParaRPr dirty="0">
              <a:latin typeface="Avenir Book" panose="02000503020000020003" pitchFamily="2" charset="0"/>
            </a:endParaRPr>
          </a:p>
          <a:p>
            <a:pPr marL="0" marR="0" lvl="0" indent="0" algn="l" rtl="0">
              <a:spcBef>
                <a:spcPts val="0"/>
              </a:spcBef>
              <a:spcAft>
                <a:spcPts val="0"/>
              </a:spcAft>
              <a:buNone/>
            </a:pPr>
            <a:r>
              <a:rPr lang="en-US" sz="2400" dirty="0">
                <a:solidFill>
                  <a:schemeClr val="dk1"/>
                </a:solidFill>
                <a:latin typeface="Avenir Book" panose="02000503020000020003" pitchFamily="2" charset="0"/>
                <a:ea typeface="Calibri"/>
                <a:cs typeface="Calibri"/>
                <a:sym typeface="Calibri"/>
              </a:rPr>
              <a:t>	deciduous trees are becoming more prevalent)</a:t>
            </a:r>
            <a:endParaRPr dirty="0">
              <a:latin typeface="Avenir Book" panose="02000503020000020003" pitchFamily="2" charset="0"/>
            </a:endParaRPr>
          </a:p>
          <a:p>
            <a:pPr marL="285750" marR="0" lvl="0" indent="-82550" algn="l" rtl="0">
              <a:spcBef>
                <a:spcPts val="0"/>
              </a:spcBef>
              <a:spcAft>
                <a:spcPts val="0"/>
              </a:spcAft>
              <a:buClr>
                <a:schemeClr val="dk1"/>
              </a:buClr>
              <a:buSzPts val="3200"/>
              <a:buFont typeface="Arial"/>
              <a:buNone/>
            </a:pPr>
            <a:endParaRPr sz="3200" dirty="0">
              <a:solidFill>
                <a:schemeClr val="dk1"/>
              </a:solidFill>
              <a:latin typeface="Avenir Book" panose="02000503020000020003" pitchFamily="2" charset="0"/>
              <a:ea typeface="Calibri"/>
              <a:cs typeface="Calibri"/>
              <a:sym typeface="Calibri"/>
            </a:endParaRPr>
          </a:p>
        </p:txBody>
      </p:sp>
      <p:sp>
        <p:nvSpPr>
          <p:cNvPr id="495" name="Google Shape;495;p38"/>
          <p:cNvSpPr txBox="1"/>
          <p:nvPr/>
        </p:nvSpPr>
        <p:spPr>
          <a:xfrm>
            <a:off x="4141020" y="947929"/>
            <a:ext cx="609845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dirty="0">
                <a:solidFill>
                  <a:schemeClr val="dk1"/>
                </a:solidFill>
                <a:latin typeface="Avenir Book" panose="02000503020000020003" pitchFamily="2" charset="0"/>
                <a:ea typeface="Calibri"/>
                <a:cs typeface="Calibri"/>
                <a:sym typeface="Calibri"/>
              </a:rPr>
              <a:t>Landsat time series</a:t>
            </a:r>
            <a:endParaRPr dirty="0">
              <a:latin typeface="Avenir Book" panose="02000503020000020003" pitchFamily="2" charset="0"/>
            </a:endParaRPr>
          </a:p>
        </p:txBody>
      </p:sp>
      <p:sp>
        <p:nvSpPr>
          <p:cNvPr id="496" name="Google Shape;496;p38"/>
          <p:cNvSpPr/>
          <p:nvPr/>
        </p:nvSpPr>
        <p:spPr>
          <a:xfrm>
            <a:off x="1925794" y="5457243"/>
            <a:ext cx="309716" cy="239676"/>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venir Book" panose="02000503020000020003" pitchFamily="2" charset="0"/>
              <a:ea typeface="Calibri"/>
              <a:cs typeface="Calibri"/>
              <a:sym typeface="Calibri"/>
            </a:endParaRPr>
          </a:p>
        </p:txBody>
      </p:sp>
      <p:sp>
        <p:nvSpPr>
          <p:cNvPr id="497" name="Google Shape;497;p38"/>
          <p:cNvSpPr/>
          <p:nvPr/>
        </p:nvSpPr>
        <p:spPr>
          <a:xfrm>
            <a:off x="1883374" y="6318425"/>
            <a:ext cx="309716" cy="239676"/>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venir Book" panose="02000503020000020003" pitchFamily="2" charset="0"/>
              <a:ea typeface="Calibri"/>
              <a:cs typeface="Calibri"/>
              <a:sym typeface="Calibri"/>
            </a:endParaRPr>
          </a:p>
        </p:txBody>
      </p:sp>
      <p:sp>
        <p:nvSpPr>
          <p:cNvPr id="498" name="Google Shape;498;p38"/>
          <p:cNvSpPr txBox="1"/>
          <p:nvPr/>
        </p:nvSpPr>
        <p:spPr>
          <a:xfrm>
            <a:off x="5638886" y="2213054"/>
            <a:ext cx="954465"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El Niño </a:t>
            </a:r>
            <a:endParaRPr dirty="0">
              <a:latin typeface="Avenir Book" panose="02000503020000020003" pitchFamily="2" charset="0"/>
            </a:endParaRPr>
          </a:p>
        </p:txBody>
      </p:sp>
      <p:sp>
        <p:nvSpPr>
          <p:cNvPr id="499" name="Google Shape;499;p38"/>
          <p:cNvSpPr txBox="1"/>
          <p:nvPr/>
        </p:nvSpPr>
        <p:spPr>
          <a:xfrm>
            <a:off x="10450135" y="2247646"/>
            <a:ext cx="954465"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El Niño </a:t>
            </a:r>
            <a:endParaRPr dirty="0">
              <a:latin typeface="Avenir Book" panose="02000503020000020003" pitchFamily="2"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39"/>
          <p:cNvSpPr txBox="1">
            <a:spLocks noGrp="1"/>
          </p:cNvSpPr>
          <p:nvPr>
            <p:ph type="title"/>
          </p:nvPr>
        </p:nvSpPr>
        <p:spPr>
          <a:xfrm>
            <a:off x="838200" y="290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b="1" dirty="0">
                <a:solidFill>
                  <a:schemeClr val="accent2"/>
                </a:solidFill>
              </a:rPr>
              <a:t>(4) There is also a directional shift in  	forest phenotypes  (Traits)</a:t>
            </a:r>
            <a:endParaRPr b="1" dirty="0">
              <a:solidFill>
                <a:schemeClr val="accent2"/>
              </a:solidFill>
            </a:endParaRPr>
          </a:p>
        </p:txBody>
      </p:sp>
      <p:pic>
        <p:nvPicPr>
          <p:cNvPr id="505" name="Google Shape;505;p39"/>
          <p:cNvPicPr preferRelativeResize="0"/>
          <p:nvPr/>
        </p:nvPicPr>
        <p:blipFill rotWithShape="1">
          <a:blip r:embed="rId3">
            <a:alphaModFix/>
          </a:blip>
          <a:srcRect/>
          <a:stretch/>
        </p:blipFill>
        <p:spPr>
          <a:xfrm>
            <a:off x="1491972" y="1418838"/>
            <a:ext cx="2133395" cy="4899663"/>
          </a:xfrm>
          <a:prstGeom prst="rect">
            <a:avLst/>
          </a:prstGeom>
          <a:noFill/>
          <a:ln>
            <a:noFill/>
          </a:ln>
        </p:spPr>
      </p:pic>
      <p:pic>
        <p:nvPicPr>
          <p:cNvPr id="506" name="Google Shape;506;p39"/>
          <p:cNvPicPr preferRelativeResize="0"/>
          <p:nvPr/>
        </p:nvPicPr>
        <p:blipFill rotWithShape="1">
          <a:blip r:embed="rId4">
            <a:alphaModFix/>
          </a:blip>
          <a:srcRect/>
          <a:stretch/>
        </p:blipFill>
        <p:spPr>
          <a:xfrm>
            <a:off x="4236634" y="1333036"/>
            <a:ext cx="2312721" cy="5071267"/>
          </a:xfrm>
          <a:prstGeom prst="rect">
            <a:avLst/>
          </a:prstGeom>
          <a:noFill/>
          <a:ln>
            <a:noFill/>
          </a:ln>
        </p:spPr>
      </p:pic>
      <p:sp>
        <p:nvSpPr>
          <p:cNvPr id="507" name="Google Shape;507;p39"/>
          <p:cNvSpPr/>
          <p:nvPr/>
        </p:nvSpPr>
        <p:spPr>
          <a:xfrm>
            <a:off x="6400804" y="1690688"/>
            <a:ext cx="958646" cy="422341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venir Book" panose="02000503020000020003" pitchFamily="2" charset="0"/>
              <a:ea typeface="Calibri"/>
              <a:cs typeface="Calibri"/>
              <a:sym typeface="Calibri"/>
            </a:endParaRPr>
          </a:p>
        </p:txBody>
      </p:sp>
      <p:sp>
        <p:nvSpPr>
          <p:cNvPr id="508" name="Google Shape;508;p39"/>
          <p:cNvSpPr txBox="1"/>
          <p:nvPr/>
        </p:nvSpPr>
        <p:spPr>
          <a:xfrm>
            <a:off x="6946461" y="1819188"/>
            <a:ext cx="4890121"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Consistent with succession* (maturation of forest)</a:t>
            </a:r>
            <a:endParaRPr dirty="0">
              <a:latin typeface="Avenir Book" panose="02000503020000020003" pitchFamily="2" charset="0"/>
            </a:endParaRPr>
          </a:p>
          <a:p>
            <a:pPr marL="0" marR="0" lvl="0" indent="0" algn="l" rtl="0">
              <a:spcBef>
                <a:spcPts val="0"/>
              </a:spcBef>
              <a:spcAft>
                <a:spcPts val="0"/>
              </a:spcAft>
              <a:buNone/>
            </a:pPr>
            <a:endParaRPr sz="1800" dirty="0">
              <a:solidFill>
                <a:schemeClr val="dk1"/>
              </a:solidFill>
              <a:latin typeface="Avenir Book" panose="02000503020000020003" pitchFamily="2" charset="0"/>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Avenir Book" panose="02000503020000020003" pitchFamily="2" charset="0"/>
                <a:ea typeface="Calibri"/>
                <a:cs typeface="Calibri"/>
                <a:sym typeface="Calibri"/>
              </a:rPr>
              <a:t>Increases in mean height </a:t>
            </a:r>
            <a:endParaRPr dirty="0">
              <a:latin typeface="Avenir Book" panose="02000503020000020003" pitchFamily="2" charset="0"/>
            </a:endParaRPr>
          </a:p>
        </p:txBody>
      </p:sp>
      <p:sp>
        <p:nvSpPr>
          <p:cNvPr id="509" name="Google Shape;509;p39"/>
          <p:cNvSpPr txBox="1"/>
          <p:nvPr/>
        </p:nvSpPr>
        <p:spPr>
          <a:xfrm>
            <a:off x="6921171" y="3312648"/>
            <a:ext cx="3975384"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Consistent with increased drought</a:t>
            </a:r>
            <a:endParaRPr dirty="0">
              <a:latin typeface="Avenir Book" panose="02000503020000020003" pitchFamily="2" charset="0"/>
            </a:endParaRPr>
          </a:p>
          <a:p>
            <a:pPr marL="0" marR="0" lvl="0" indent="0" algn="l" rtl="0">
              <a:spcBef>
                <a:spcPts val="0"/>
              </a:spcBef>
              <a:spcAft>
                <a:spcPts val="0"/>
              </a:spcAft>
              <a:buNone/>
            </a:pPr>
            <a:endParaRPr sz="1800" dirty="0">
              <a:solidFill>
                <a:schemeClr val="dk1"/>
              </a:solidFill>
              <a:latin typeface="Avenir Book" panose="02000503020000020003" pitchFamily="2" charset="0"/>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Avenir Book" panose="02000503020000020003" pitchFamily="2" charset="0"/>
                <a:ea typeface="Calibri"/>
                <a:cs typeface="Calibri"/>
                <a:sym typeface="Calibri"/>
              </a:rPr>
              <a:t>Reductions in leaf area</a:t>
            </a:r>
            <a:endParaRPr dirty="0">
              <a:latin typeface="Avenir Book" panose="02000503020000020003" pitchFamily="2" charset="0"/>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Avenir Book" panose="02000503020000020003" pitchFamily="2" charset="0"/>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Avenir Book" panose="02000503020000020003" pitchFamily="2" charset="0"/>
                <a:ea typeface="Calibri"/>
                <a:cs typeface="Calibri"/>
                <a:sym typeface="Calibri"/>
              </a:rPr>
              <a:t>Reductions in Specific Leaf Area (SLA)</a:t>
            </a:r>
            <a:endParaRPr dirty="0">
              <a:latin typeface="Avenir Book" panose="02000503020000020003" pitchFamily="2" charset="0"/>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Avenir Book" panose="02000503020000020003" pitchFamily="2" charset="0"/>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Avenir Book" panose="02000503020000020003" pitchFamily="2" charset="0"/>
                <a:ea typeface="Calibri"/>
                <a:cs typeface="Calibri"/>
                <a:sym typeface="Calibri"/>
              </a:rPr>
              <a:t>Increases in wood density </a:t>
            </a:r>
            <a:endParaRPr dirty="0">
              <a:latin typeface="Avenir Book" panose="02000503020000020003" pitchFamily="2" charset="0"/>
            </a:endParaRPr>
          </a:p>
        </p:txBody>
      </p:sp>
      <p:sp>
        <p:nvSpPr>
          <p:cNvPr id="510" name="Google Shape;510;p39"/>
          <p:cNvSpPr txBox="1"/>
          <p:nvPr/>
        </p:nvSpPr>
        <p:spPr>
          <a:xfrm>
            <a:off x="0" y="6477000"/>
            <a:ext cx="5053914"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Swenson et al. (2020) </a:t>
            </a:r>
            <a:r>
              <a:rPr lang="en-US" sz="1800" i="1" dirty="0">
                <a:solidFill>
                  <a:schemeClr val="dk1"/>
                </a:solidFill>
                <a:latin typeface="Avenir Book" panose="02000503020000020003" pitchFamily="2" charset="0"/>
                <a:ea typeface="Calibri"/>
                <a:cs typeface="Calibri"/>
                <a:sym typeface="Calibri"/>
              </a:rPr>
              <a:t>Ecological Monographs</a:t>
            </a:r>
            <a:endParaRPr i="1" dirty="0">
              <a:latin typeface="Avenir Book" panose="02000503020000020003" pitchFamily="2"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4"/>
          <p:cNvPicPr preferRelativeResize="0"/>
          <p:nvPr/>
        </p:nvPicPr>
        <p:blipFill rotWithShape="1">
          <a:blip r:embed="rId3">
            <a:alphaModFix/>
          </a:blip>
          <a:srcRect/>
          <a:stretch/>
        </p:blipFill>
        <p:spPr>
          <a:xfrm>
            <a:off x="0" y="1281447"/>
            <a:ext cx="11272889" cy="5576553"/>
          </a:xfrm>
          <a:prstGeom prst="rect">
            <a:avLst/>
          </a:prstGeom>
          <a:noFill/>
          <a:ln>
            <a:noFill/>
          </a:ln>
        </p:spPr>
      </p:pic>
      <p:sp>
        <p:nvSpPr>
          <p:cNvPr id="131" name="Google Shape;131;p4"/>
          <p:cNvSpPr txBox="1"/>
          <p:nvPr/>
        </p:nvSpPr>
        <p:spPr>
          <a:xfrm>
            <a:off x="2551471" y="4069723"/>
            <a:ext cx="1146917"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Dry Forest</a:t>
            </a:r>
            <a:endParaRPr dirty="0">
              <a:latin typeface="Avenir Book" panose="02000503020000020003" pitchFamily="2" charset="0"/>
            </a:endParaRPr>
          </a:p>
        </p:txBody>
      </p:sp>
      <p:sp>
        <p:nvSpPr>
          <p:cNvPr id="132" name="Google Shape;132;p4"/>
          <p:cNvSpPr txBox="1"/>
          <p:nvPr/>
        </p:nvSpPr>
        <p:spPr>
          <a:xfrm>
            <a:off x="6641690" y="2378575"/>
            <a:ext cx="1229119"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Rain Forest</a:t>
            </a:r>
            <a:endParaRPr dirty="0">
              <a:latin typeface="Avenir Book" panose="02000503020000020003" pitchFamily="2" charset="0"/>
            </a:endParaRPr>
          </a:p>
        </p:txBody>
      </p:sp>
      <p:sp>
        <p:nvSpPr>
          <p:cNvPr id="133" name="Google Shape;133;p4"/>
          <p:cNvSpPr txBox="1"/>
          <p:nvPr/>
        </p:nvSpPr>
        <p:spPr>
          <a:xfrm>
            <a:off x="8563897" y="5059737"/>
            <a:ext cx="1360565"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Cloud Forest</a:t>
            </a:r>
            <a:endParaRPr dirty="0">
              <a:latin typeface="Avenir Book" panose="02000503020000020003" pitchFamily="2" charset="0"/>
            </a:endParaRPr>
          </a:p>
        </p:txBody>
      </p:sp>
      <p:pic>
        <p:nvPicPr>
          <p:cNvPr id="134" name="Google Shape;134;p4"/>
          <p:cNvPicPr preferRelativeResize="0"/>
          <p:nvPr/>
        </p:nvPicPr>
        <p:blipFill rotWithShape="1">
          <a:blip r:embed="rId4">
            <a:alphaModFix/>
          </a:blip>
          <a:srcRect/>
          <a:stretch/>
        </p:blipFill>
        <p:spPr>
          <a:xfrm>
            <a:off x="-39328" y="-40370"/>
            <a:ext cx="7150100" cy="1371600"/>
          </a:xfrm>
          <a:prstGeom prst="rect">
            <a:avLst/>
          </a:prstGeom>
          <a:noFill/>
          <a:ln>
            <a:noFill/>
          </a:ln>
        </p:spPr>
      </p:pic>
      <p:sp>
        <p:nvSpPr>
          <p:cNvPr id="135" name="Google Shape;135;p4"/>
          <p:cNvSpPr/>
          <p:nvPr/>
        </p:nvSpPr>
        <p:spPr>
          <a:xfrm>
            <a:off x="4979629" y="4498260"/>
            <a:ext cx="339213" cy="353962"/>
          </a:xfrm>
          <a:prstGeom prst="star5">
            <a:avLst>
              <a:gd name="adj" fmla="val 19098"/>
              <a:gd name="hf" fmla="val 105146"/>
              <a:gd name="vf" fmla="val 110557"/>
            </a:avLst>
          </a:prstGeom>
          <a:solidFill>
            <a:srgbClr val="FF000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venir Book" panose="02000503020000020003" pitchFamily="2" charset="0"/>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pic>
        <p:nvPicPr>
          <p:cNvPr id="515" name="Google Shape;515;p40"/>
          <p:cNvPicPr preferRelativeResize="0"/>
          <p:nvPr/>
        </p:nvPicPr>
        <p:blipFill rotWithShape="1">
          <a:blip r:embed="rId3">
            <a:alphaModFix/>
          </a:blip>
          <a:srcRect/>
          <a:stretch/>
        </p:blipFill>
        <p:spPr>
          <a:xfrm>
            <a:off x="0" y="996930"/>
            <a:ext cx="8788999" cy="5370735"/>
          </a:xfrm>
          <a:prstGeom prst="rect">
            <a:avLst/>
          </a:prstGeom>
          <a:noFill/>
          <a:ln>
            <a:noFill/>
          </a:ln>
        </p:spPr>
      </p:pic>
      <p:sp>
        <p:nvSpPr>
          <p:cNvPr id="516" name="Google Shape;516;p40"/>
          <p:cNvSpPr txBox="1"/>
          <p:nvPr/>
        </p:nvSpPr>
        <p:spPr>
          <a:xfrm>
            <a:off x="-1" y="6477000"/>
            <a:ext cx="5177481"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Swenson et al. (2020) </a:t>
            </a:r>
            <a:r>
              <a:rPr lang="en-US" sz="1800" i="1" dirty="0">
                <a:solidFill>
                  <a:schemeClr val="dk1"/>
                </a:solidFill>
                <a:latin typeface="Avenir Book" panose="02000503020000020003" pitchFamily="2" charset="0"/>
                <a:ea typeface="Calibri"/>
                <a:cs typeface="Calibri"/>
                <a:sym typeface="Calibri"/>
              </a:rPr>
              <a:t>Ecological Monographs</a:t>
            </a:r>
            <a:endParaRPr i="1" dirty="0">
              <a:latin typeface="Avenir Book" panose="02000503020000020003" pitchFamily="2" charset="0"/>
            </a:endParaRPr>
          </a:p>
        </p:txBody>
      </p:sp>
      <p:sp>
        <p:nvSpPr>
          <p:cNvPr id="2" name="TextBox 1">
            <a:extLst>
              <a:ext uri="{FF2B5EF4-FFF2-40B4-BE49-F238E27FC236}">
                <a16:creationId xmlns:a16="http://schemas.microsoft.com/office/drawing/2014/main" id="{8DD34CC2-93BB-5466-43E5-B57D8CFDF04A}"/>
              </a:ext>
            </a:extLst>
          </p:cNvPr>
          <p:cNvSpPr txBox="1"/>
          <p:nvPr/>
        </p:nvSpPr>
        <p:spPr>
          <a:xfrm>
            <a:off x="9122485" y="1473797"/>
            <a:ext cx="2930935" cy="2677656"/>
          </a:xfrm>
          <a:prstGeom prst="rect">
            <a:avLst/>
          </a:prstGeom>
          <a:noFill/>
        </p:spPr>
        <p:txBody>
          <a:bodyPr wrap="square" rtlCol="0">
            <a:spAutoFit/>
          </a:bodyPr>
          <a:lstStyle/>
          <a:p>
            <a:r>
              <a:rPr lang="en-US" dirty="0">
                <a:latin typeface="Avenir Book" panose="02000503020000020003" pitchFamily="2" charset="0"/>
              </a:rPr>
              <a:t>Standardized effect size (SES) values for the mean nearest neighbor distance (MNND) in 20 x 20 m quadrats during each of the three censuses for individual traits and the individual PC axis 1 and 2 scores. </a:t>
            </a:r>
          </a:p>
          <a:p>
            <a:endParaRPr lang="en-US" dirty="0">
              <a:latin typeface="Avenir Book" panose="02000503020000020003" pitchFamily="2" charset="0"/>
            </a:endParaRPr>
          </a:p>
          <a:p>
            <a:r>
              <a:rPr lang="en-US" dirty="0">
                <a:latin typeface="Avenir Book" panose="02000503020000020003" pitchFamily="2" charset="0"/>
              </a:rPr>
              <a:t>Negative values indicate lower than expected trait diversity, and positive values indicate higher than expected trait values</a:t>
            </a:r>
          </a:p>
        </p:txBody>
      </p:sp>
      <p:sp>
        <p:nvSpPr>
          <p:cNvPr id="3" name="TextBox 2">
            <a:extLst>
              <a:ext uri="{FF2B5EF4-FFF2-40B4-BE49-F238E27FC236}">
                <a16:creationId xmlns:a16="http://schemas.microsoft.com/office/drawing/2014/main" id="{C3D90FC4-17A2-0D95-692B-0CA2C70EC389}"/>
              </a:ext>
            </a:extLst>
          </p:cNvPr>
          <p:cNvSpPr txBox="1"/>
          <p:nvPr/>
        </p:nvSpPr>
        <p:spPr>
          <a:xfrm>
            <a:off x="9122484" y="4364388"/>
            <a:ext cx="2930936" cy="738664"/>
          </a:xfrm>
          <a:prstGeom prst="rect">
            <a:avLst/>
          </a:prstGeom>
          <a:noFill/>
        </p:spPr>
        <p:txBody>
          <a:bodyPr wrap="square" rtlCol="0">
            <a:spAutoFit/>
          </a:bodyPr>
          <a:lstStyle/>
          <a:p>
            <a:r>
              <a:rPr lang="en-US" dirty="0">
                <a:latin typeface="Avenir Book" panose="02000503020000020003" pitchFamily="2" charset="0"/>
              </a:rPr>
              <a:t>Functional shifts are not driven by a few anomalous population expansions or collapses</a:t>
            </a:r>
          </a:p>
        </p:txBody>
      </p:sp>
      <p:sp>
        <p:nvSpPr>
          <p:cNvPr id="4" name="TextBox 3">
            <a:extLst>
              <a:ext uri="{FF2B5EF4-FFF2-40B4-BE49-F238E27FC236}">
                <a16:creationId xmlns:a16="http://schemas.microsoft.com/office/drawing/2014/main" id="{B896D68E-B943-5B3C-BC70-C432D492B8E0}"/>
              </a:ext>
            </a:extLst>
          </p:cNvPr>
          <p:cNvSpPr txBox="1"/>
          <p:nvPr/>
        </p:nvSpPr>
        <p:spPr>
          <a:xfrm>
            <a:off x="666974" y="165933"/>
            <a:ext cx="11134164" cy="830997"/>
          </a:xfrm>
          <a:prstGeom prst="rect">
            <a:avLst/>
          </a:prstGeom>
          <a:noFill/>
        </p:spPr>
        <p:txBody>
          <a:bodyPr wrap="square" rtlCol="0">
            <a:spAutoFit/>
          </a:bodyPr>
          <a:lstStyle/>
          <a:p>
            <a:r>
              <a:rPr lang="en-US" sz="2400" b="1" dirty="0">
                <a:latin typeface="Avenir Book" panose="02000503020000020003" pitchFamily="2" charset="0"/>
              </a:rPr>
              <a:t>Observed shift in the functional composition of this dry forest due to large changes in abundance for multiple species on the periphery of trait space.</a:t>
            </a:r>
            <a:endParaRPr lang="en-US" sz="2400" b="1"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41"/>
          <p:cNvSpPr txBox="1">
            <a:spLocks noGrp="1"/>
          </p:cNvSpPr>
          <p:nvPr>
            <p:ph type="title"/>
          </p:nvPr>
        </p:nvSpPr>
        <p:spPr>
          <a:xfrm>
            <a:off x="838200" y="20693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b="1" dirty="0">
                <a:solidFill>
                  <a:schemeClr val="accent2"/>
                </a:solidFill>
              </a:rPr>
              <a:t>(5) Notable reduction in forest understory 	species and stems</a:t>
            </a:r>
            <a:endParaRPr b="1" dirty="0">
              <a:solidFill>
                <a:schemeClr val="accent2"/>
              </a:solidFill>
            </a:endParaRPr>
          </a:p>
        </p:txBody>
      </p:sp>
      <p:pic>
        <p:nvPicPr>
          <p:cNvPr id="522" name="Google Shape;522;p41"/>
          <p:cNvPicPr preferRelativeResize="0"/>
          <p:nvPr/>
        </p:nvPicPr>
        <p:blipFill rotWithShape="1">
          <a:blip r:embed="rId3">
            <a:alphaModFix/>
          </a:blip>
          <a:srcRect/>
          <a:stretch/>
        </p:blipFill>
        <p:spPr>
          <a:xfrm>
            <a:off x="381009" y="1831058"/>
            <a:ext cx="4236257" cy="4995862"/>
          </a:xfrm>
          <a:prstGeom prst="rect">
            <a:avLst/>
          </a:prstGeom>
          <a:noFill/>
          <a:ln>
            <a:noFill/>
          </a:ln>
        </p:spPr>
      </p:pic>
      <p:pic>
        <p:nvPicPr>
          <p:cNvPr id="523" name="Google Shape;523;p41"/>
          <p:cNvPicPr preferRelativeResize="0"/>
          <p:nvPr/>
        </p:nvPicPr>
        <p:blipFill rotWithShape="1">
          <a:blip r:embed="rId4">
            <a:alphaModFix/>
          </a:blip>
          <a:srcRect/>
          <a:stretch/>
        </p:blipFill>
        <p:spPr>
          <a:xfrm>
            <a:off x="4535003" y="1757170"/>
            <a:ext cx="4682750" cy="3494235"/>
          </a:xfrm>
          <a:prstGeom prst="rect">
            <a:avLst/>
          </a:prstGeom>
          <a:noFill/>
          <a:ln>
            <a:noFill/>
          </a:ln>
        </p:spPr>
      </p:pic>
      <p:sp>
        <p:nvSpPr>
          <p:cNvPr id="524" name="Google Shape;524;p41"/>
          <p:cNvSpPr txBox="1"/>
          <p:nvPr/>
        </p:nvSpPr>
        <p:spPr>
          <a:xfrm>
            <a:off x="4788310" y="5408371"/>
            <a:ext cx="7247171"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Evergreen understory trees disproportionately dropping out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 Large reductions in </a:t>
            </a:r>
            <a:r>
              <a:rPr lang="en-US" sz="1800" i="1" dirty="0">
                <a:solidFill>
                  <a:schemeClr val="dk1"/>
                </a:solidFill>
                <a:latin typeface="Avenir Book" panose="02000503020000020003" pitchFamily="2" charset="0"/>
                <a:ea typeface="Calibri"/>
                <a:cs typeface="Calibri"/>
                <a:sym typeface="Calibri"/>
              </a:rPr>
              <a:t>Ocotea </a:t>
            </a:r>
            <a:r>
              <a:rPr lang="en-US" sz="1800" i="1" dirty="0" err="1">
                <a:solidFill>
                  <a:schemeClr val="dk1"/>
                </a:solidFill>
                <a:latin typeface="Avenir Book" panose="02000503020000020003" pitchFamily="2" charset="0"/>
                <a:ea typeface="Calibri"/>
                <a:cs typeface="Calibri"/>
                <a:sym typeface="Calibri"/>
              </a:rPr>
              <a:t>veraguensis</a:t>
            </a:r>
            <a:r>
              <a:rPr lang="en-US" sz="1800" i="1" dirty="0">
                <a:solidFill>
                  <a:schemeClr val="dk1"/>
                </a:solidFill>
                <a:latin typeface="Avenir Book" panose="02000503020000020003" pitchFamily="2" charset="0"/>
                <a:ea typeface="Calibri"/>
                <a:cs typeface="Calibri"/>
                <a:sym typeface="Calibri"/>
              </a:rPr>
              <a:t>  </a:t>
            </a:r>
            <a:r>
              <a:rPr lang="en-US" sz="1800" dirty="0">
                <a:solidFill>
                  <a:schemeClr val="dk1"/>
                </a:solidFill>
                <a:latin typeface="Avenir Book" panose="02000503020000020003" pitchFamily="2" charset="0"/>
                <a:ea typeface="Calibri"/>
                <a:cs typeface="Calibri"/>
                <a:sym typeface="Calibri"/>
              </a:rPr>
              <a:t>LAURACEAE  (left)</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 Complete loss of understory </a:t>
            </a:r>
            <a:r>
              <a:rPr lang="en-US" sz="1800" i="1" dirty="0">
                <a:solidFill>
                  <a:schemeClr val="dk1"/>
                </a:solidFill>
                <a:latin typeface="Avenir Book" panose="02000503020000020003" pitchFamily="2" charset="0"/>
                <a:ea typeface="Calibri"/>
                <a:cs typeface="Calibri"/>
                <a:sym typeface="Calibri"/>
              </a:rPr>
              <a:t>Piper </a:t>
            </a:r>
            <a:r>
              <a:rPr lang="en-US" sz="1800" i="1" dirty="0" err="1">
                <a:solidFill>
                  <a:schemeClr val="dk1"/>
                </a:solidFill>
                <a:latin typeface="Avenir Book" panose="02000503020000020003" pitchFamily="2" charset="0"/>
                <a:ea typeface="Calibri"/>
                <a:cs typeface="Calibri"/>
                <a:sym typeface="Calibri"/>
              </a:rPr>
              <a:t>amalgo</a:t>
            </a:r>
            <a:r>
              <a:rPr lang="en-US" sz="1800" i="1" dirty="0">
                <a:solidFill>
                  <a:schemeClr val="dk1"/>
                </a:solidFill>
                <a:latin typeface="Avenir Book" panose="02000503020000020003" pitchFamily="2" charset="0"/>
                <a:ea typeface="Calibri"/>
                <a:cs typeface="Calibri"/>
                <a:sym typeface="Calibri"/>
              </a:rPr>
              <a:t> </a:t>
            </a:r>
            <a:r>
              <a:rPr lang="en-US" sz="1800" dirty="0">
                <a:solidFill>
                  <a:schemeClr val="dk1"/>
                </a:solidFill>
                <a:latin typeface="Avenir Book" panose="02000503020000020003" pitchFamily="2" charset="0"/>
                <a:ea typeface="Calibri"/>
                <a:cs typeface="Calibri"/>
                <a:sym typeface="Calibri"/>
              </a:rPr>
              <a:t>PIPERACEAE (right) </a:t>
            </a:r>
            <a:endParaRPr sz="1800" dirty="0">
              <a:solidFill>
                <a:schemeClr val="dk1"/>
              </a:solidFill>
              <a:latin typeface="Avenir Book" panose="02000503020000020003" pitchFamily="2" charset="0"/>
              <a:ea typeface="Calibri"/>
              <a:cs typeface="Calibri"/>
              <a:sym typeface="Calibri"/>
            </a:endParaRPr>
          </a:p>
        </p:txBody>
      </p:sp>
      <p:sp>
        <p:nvSpPr>
          <p:cNvPr id="525" name="Google Shape;525;p41"/>
          <p:cNvSpPr txBox="1"/>
          <p:nvPr/>
        </p:nvSpPr>
        <p:spPr>
          <a:xfrm>
            <a:off x="4788310" y="6928783"/>
            <a:ext cx="1204176"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April, 2008</a:t>
            </a:r>
            <a:endParaRPr dirty="0">
              <a:latin typeface="Avenir Book" panose="02000503020000020003" pitchFamily="2" charset="0"/>
            </a:endParaRPr>
          </a:p>
        </p:txBody>
      </p:sp>
      <p:sp>
        <p:nvSpPr>
          <p:cNvPr id="526" name="Google Shape;526;p41"/>
          <p:cNvSpPr txBox="1"/>
          <p:nvPr/>
        </p:nvSpPr>
        <p:spPr>
          <a:xfrm>
            <a:off x="6549081" y="6488668"/>
            <a:ext cx="5642919"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Enquist and Enquist (2011) </a:t>
            </a:r>
            <a:r>
              <a:rPr lang="en-US" sz="1800" i="1" dirty="0">
                <a:solidFill>
                  <a:schemeClr val="dk1"/>
                </a:solidFill>
                <a:latin typeface="Avenir Book" panose="02000503020000020003" pitchFamily="2" charset="0"/>
                <a:ea typeface="Calibri"/>
                <a:cs typeface="Calibri"/>
                <a:sym typeface="Calibri"/>
              </a:rPr>
              <a:t>Global Change Biology</a:t>
            </a:r>
            <a:endParaRPr i="1" dirty="0">
              <a:latin typeface="Avenir Book" panose="02000503020000020003" pitchFamily="2" charset="0"/>
            </a:endParaRPr>
          </a:p>
        </p:txBody>
      </p:sp>
      <p:pic>
        <p:nvPicPr>
          <p:cNvPr id="527" name="Google Shape;527;p41"/>
          <p:cNvPicPr preferRelativeResize="0"/>
          <p:nvPr/>
        </p:nvPicPr>
        <p:blipFill rotWithShape="1">
          <a:blip r:embed="rId5">
            <a:alphaModFix/>
          </a:blip>
          <a:srcRect/>
          <a:stretch/>
        </p:blipFill>
        <p:spPr>
          <a:xfrm>
            <a:off x="8576323" y="1757170"/>
            <a:ext cx="3600930" cy="349423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42"/>
          <p:cNvSpPr txBox="1">
            <a:spLocks noGrp="1"/>
          </p:cNvSpPr>
          <p:nvPr>
            <p:ph type="title"/>
          </p:nvPr>
        </p:nvSpPr>
        <p:spPr>
          <a:xfrm>
            <a:off x="200874" y="371875"/>
            <a:ext cx="4666093" cy="7002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90000"/>
              </a:lnSpc>
              <a:spcBef>
                <a:spcPts val="0"/>
              </a:spcBef>
              <a:spcAft>
                <a:spcPts val="0"/>
              </a:spcAft>
              <a:buClr>
                <a:schemeClr val="dk1"/>
              </a:buClr>
              <a:buSzPts val="3200"/>
              <a:buFont typeface="Calibri"/>
              <a:buNone/>
            </a:pPr>
            <a:r>
              <a:rPr lang="en-US" sz="3200" dirty="0"/>
              <a:t>45 Year Higher Order Stats </a:t>
            </a:r>
            <a:endParaRPr sz="3200" dirty="0"/>
          </a:p>
        </p:txBody>
      </p:sp>
      <p:sp>
        <p:nvSpPr>
          <p:cNvPr id="533" name="Google Shape;533;p42"/>
          <p:cNvSpPr txBox="1"/>
          <p:nvPr/>
        </p:nvSpPr>
        <p:spPr>
          <a:xfrm>
            <a:off x="61975" y="881350"/>
            <a:ext cx="4012500" cy="4076100"/>
          </a:xfrm>
          <a:prstGeom prst="rect">
            <a:avLst/>
          </a:prstGeom>
          <a:noFill/>
          <a:ln>
            <a:noFill/>
          </a:ln>
        </p:spPr>
        <p:txBody>
          <a:bodyPr spcFirstLastPara="1" wrap="square" lIns="91425" tIns="91425" rIns="91425" bIns="91425" anchor="t" anchorCtr="0">
            <a:noAutofit/>
          </a:bodyPr>
          <a:lstStyle/>
          <a:p>
            <a:pPr marL="0" marR="0" lvl="0" indent="0" algn="l" rtl="0">
              <a:lnSpc>
                <a:spcPct val="105000"/>
              </a:lnSpc>
              <a:spcBef>
                <a:spcPts val="0"/>
              </a:spcBef>
              <a:spcAft>
                <a:spcPts val="0"/>
              </a:spcAft>
              <a:buClr>
                <a:schemeClr val="dk1"/>
              </a:buClr>
              <a:buSzPts val="1800"/>
              <a:buFont typeface="Arial"/>
              <a:buNone/>
            </a:pPr>
            <a:endParaRPr sz="1800" dirty="0">
              <a:solidFill>
                <a:schemeClr val="dk1"/>
              </a:solidFill>
              <a:latin typeface="Avenir Book" panose="02000503020000020003" pitchFamily="2" charset="0"/>
              <a:ea typeface="Calibri"/>
              <a:cs typeface="Calibri"/>
              <a:sym typeface="Calibri"/>
            </a:endParaRPr>
          </a:p>
          <a:p>
            <a:pPr marL="0" marR="0" lvl="0" indent="0" algn="l" rtl="0">
              <a:lnSpc>
                <a:spcPct val="105000"/>
              </a:lnSpc>
              <a:spcBef>
                <a:spcPts val="1200"/>
              </a:spcBef>
              <a:spcAft>
                <a:spcPts val="0"/>
              </a:spcAft>
              <a:buClr>
                <a:schemeClr val="dk1"/>
              </a:buClr>
              <a:buSzPts val="1800"/>
              <a:buFont typeface="Arial"/>
              <a:buNone/>
            </a:pPr>
            <a:r>
              <a:rPr lang="en-US" sz="1800" u="sng" dirty="0">
                <a:solidFill>
                  <a:schemeClr val="dk1"/>
                </a:solidFill>
                <a:latin typeface="Avenir Book" panose="02000503020000020003" pitchFamily="2" charset="0"/>
                <a:ea typeface="Calibri"/>
                <a:cs typeface="Calibri"/>
                <a:sym typeface="Calibri"/>
              </a:rPr>
              <a:t>Number of Stems:</a:t>
            </a:r>
            <a:endParaRPr dirty="0">
              <a:latin typeface="Avenir Book" panose="02000503020000020003" pitchFamily="2" charset="0"/>
            </a:endParaRPr>
          </a:p>
          <a:p>
            <a:pPr marL="0" marR="0" lvl="0" indent="0" algn="l" rtl="0">
              <a:lnSpc>
                <a:spcPct val="105000"/>
              </a:lnSpc>
              <a:spcBef>
                <a:spcPts val="1200"/>
              </a:spcBef>
              <a:spcAft>
                <a:spcPts val="0"/>
              </a:spcAft>
              <a:buClr>
                <a:schemeClr val="dk1"/>
              </a:buClr>
              <a:buSzPts val="1800"/>
              <a:buFont typeface="Arial"/>
              <a:buNone/>
            </a:pPr>
            <a:r>
              <a:rPr lang="en-US" sz="1800" dirty="0">
                <a:solidFill>
                  <a:schemeClr val="dk1"/>
                </a:solidFill>
                <a:latin typeface="Avenir Book" panose="02000503020000020003" pitchFamily="2" charset="0"/>
                <a:ea typeface="Calibri"/>
                <a:cs typeface="Calibri"/>
                <a:sym typeface="Calibri"/>
              </a:rPr>
              <a:t>1976: 24,570  (DBH &gt;= 3cm)</a:t>
            </a:r>
            <a:endParaRPr dirty="0">
              <a:latin typeface="Avenir Book" panose="02000503020000020003" pitchFamily="2" charset="0"/>
            </a:endParaRPr>
          </a:p>
          <a:p>
            <a:pPr marL="0" marR="0" lvl="0" indent="0" algn="l" rtl="0">
              <a:lnSpc>
                <a:spcPct val="105000"/>
              </a:lnSpc>
              <a:spcBef>
                <a:spcPts val="1200"/>
              </a:spcBef>
              <a:spcAft>
                <a:spcPts val="0"/>
              </a:spcAft>
              <a:buClr>
                <a:schemeClr val="dk1"/>
              </a:buClr>
              <a:buSzPts val="1800"/>
              <a:buFont typeface="Arial"/>
              <a:buNone/>
            </a:pPr>
            <a:r>
              <a:rPr lang="en-US" sz="1800" dirty="0">
                <a:solidFill>
                  <a:schemeClr val="dk1"/>
                </a:solidFill>
                <a:latin typeface="Avenir Book" panose="02000503020000020003" pitchFamily="2" charset="0"/>
                <a:ea typeface="Calibri"/>
                <a:cs typeface="Calibri"/>
                <a:sym typeface="Calibri"/>
              </a:rPr>
              <a:t>1996: 17,986</a:t>
            </a:r>
            <a:endParaRPr dirty="0">
              <a:latin typeface="Avenir Book" panose="02000503020000020003" pitchFamily="2" charset="0"/>
            </a:endParaRPr>
          </a:p>
          <a:p>
            <a:pPr marL="0" marR="0" lvl="0" indent="0" algn="l" rtl="0">
              <a:lnSpc>
                <a:spcPct val="105000"/>
              </a:lnSpc>
              <a:spcBef>
                <a:spcPts val="1200"/>
              </a:spcBef>
              <a:spcAft>
                <a:spcPts val="0"/>
              </a:spcAft>
              <a:buClr>
                <a:schemeClr val="dk1"/>
              </a:buClr>
              <a:buSzPts val="1800"/>
              <a:buFont typeface="Arial"/>
              <a:buNone/>
            </a:pPr>
            <a:r>
              <a:rPr lang="en-US" sz="1800" dirty="0">
                <a:solidFill>
                  <a:schemeClr val="dk1"/>
                </a:solidFill>
                <a:latin typeface="Avenir Book" panose="02000503020000020003" pitchFamily="2" charset="0"/>
                <a:ea typeface="Calibri"/>
                <a:cs typeface="Calibri"/>
                <a:sym typeface="Calibri"/>
              </a:rPr>
              <a:t>2006: 22,413</a:t>
            </a:r>
            <a:endParaRPr dirty="0">
              <a:latin typeface="Avenir Book" panose="02000503020000020003" pitchFamily="2" charset="0"/>
            </a:endParaRPr>
          </a:p>
          <a:p>
            <a:pPr marL="0" marR="0" lvl="0" indent="0" algn="l" rtl="0">
              <a:lnSpc>
                <a:spcPct val="105000"/>
              </a:lnSpc>
              <a:spcBef>
                <a:spcPts val="1200"/>
              </a:spcBef>
              <a:spcAft>
                <a:spcPts val="0"/>
              </a:spcAft>
              <a:buClr>
                <a:schemeClr val="dk1"/>
              </a:buClr>
              <a:buSzPts val="1800"/>
              <a:buFont typeface="Arial"/>
              <a:buNone/>
            </a:pPr>
            <a:r>
              <a:rPr lang="en-US" sz="1800" dirty="0">
                <a:solidFill>
                  <a:schemeClr val="dk1"/>
                </a:solidFill>
                <a:latin typeface="Avenir Book" panose="02000503020000020003" pitchFamily="2" charset="0"/>
                <a:ea typeface="Calibri"/>
                <a:cs typeface="Calibri"/>
                <a:sym typeface="Calibri"/>
              </a:rPr>
              <a:t>2020: 23,850 - (36,465, DBH &gt;= 1cm)</a:t>
            </a:r>
            <a:endParaRPr dirty="0">
              <a:latin typeface="Avenir Book" panose="02000503020000020003" pitchFamily="2" charset="0"/>
            </a:endParaRPr>
          </a:p>
          <a:p>
            <a:pPr marL="0" marR="0" lvl="0" indent="0" algn="l" rtl="0">
              <a:lnSpc>
                <a:spcPct val="105000"/>
              </a:lnSpc>
              <a:spcBef>
                <a:spcPts val="1200"/>
              </a:spcBef>
              <a:spcAft>
                <a:spcPts val="0"/>
              </a:spcAft>
              <a:buClr>
                <a:schemeClr val="dk1"/>
              </a:buClr>
              <a:buSzPts val="1800"/>
              <a:buFont typeface="Arial"/>
              <a:buNone/>
            </a:pPr>
            <a:endParaRPr sz="1800" dirty="0">
              <a:solidFill>
                <a:schemeClr val="dk1"/>
              </a:solidFill>
              <a:latin typeface="Avenir Book" panose="02000503020000020003" pitchFamily="2" charset="0"/>
              <a:ea typeface="Calibri"/>
              <a:cs typeface="Calibri"/>
              <a:sym typeface="Calibri"/>
            </a:endParaRPr>
          </a:p>
          <a:p>
            <a:pPr marL="0" marR="0" lvl="0" indent="0" algn="l" rtl="0">
              <a:lnSpc>
                <a:spcPct val="105000"/>
              </a:lnSpc>
              <a:spcBef>
                <a:spcPts val="1200"/>
              </a:spcBef>
              <a:spcAft>
                <a:spcPts val="0"/>
              </a:spcAft>
              <a:buClr>
                <a:schemeClr val="dk1"/>
              </a:buClr>
              <a:buSzPts val="1800"/>
              <a:buFont typeface="Arial"/>
              <a:buNone/>
            </a:pPr>
            <a:r>
              <a:rPr lang="en-US" sz="1800" u="sng" dirty="0">
                <a:solidFill>
                  <a:schemeClr val="dk1"/>
                </a:solidFill>
                <a:latin typeface="Avenir Book" panose="02000503020000020003" pitchFamily="2" charset="0"/>
                <a:ea typeface="Calibri"/>
                <a:cs typeface="Calibri"/>
                <a:sym typeface="Calibri"/>
              </a:rPr>
              <a:t>Species Richness:</a:t>
            </a:r>
            <a:endParaRPr dirty="0">
              <a:latin typeface="Avenir Book" panose="02000503020000020003" pitchFamily="2" charset="0"/>
            </a:endParaRPr>
          </a:p>
          <a:p>
            <a:pPr marL="0" marR="0" lvl="0" indent="0" algn="l" rtl="0">
              <a:lnSpc>
                <a:spcPct val="105000"/>
              </a:lnSpc>
              <a:spcBef>
                <a:spcPts val="1200"/>
              </a:spcBef>
              <a:spcAft>
                <a:spcPts val="0"/>
              </a:spcAft>
              <a:buClr>
                <a:schemeClr val="dk1"/>
              </a:buClr>
              <a:buSzPts val="1800"/>
              <a:buFont typeface="Arial"/>
              <a:buNone/>
            </a:pPr>
            <a:r>
              <a:rPr lang="en-US" sz="1800" dirty="0">
                <a:solidFill>
                  <a:schemeClr val="dk1"/>
                </a:solidFill>
                <a:latin typeface="Avenir Book" panose="02000503020000020003" pitchFamily="2" charset="0"/>
                <a:ea typeface="Calibri"/>
                <a:cs typeface="Calibri"/>
                <a:sym typeface="Calibri"/>
              </a:rPr>
              <a:t>1976: 159	2006: 126</a:t>
            </a:r>
            <a:endParaRPr dirty="0">
              <a:latin typeface="Avenir Book" panose="02000503020000020003" pitchFamily="2" charset="0"/>
            </a:endParaRPr>
          </a:p>
          <a:p>
            <a:pPr marL="0" marR="0" lvl="0" indent="0" algn="l" rtl="0">
              <a:lnSpc>
                <a:spcPct val="105000"/>
              </a:lnSpc>
              <a:spcBef>
                <a:spcPts val="1200"/>
              </a:spcBef>
              <a:spcAft>
                <a:spcPts val="1200"/>
              </a:spcAft>
              <a:buClr>
                <a:schemeClr val="dk1"/>
              </a:buClr>
              <a:buSzPts val="1800"/>
              <a:buFont typeface="Arial"/>
              <a:buNone/>
            </a:pPr>
            <a:r>
              <a:rPr lang="en-US" sz="1800" dirty="0">
                <a:solidFill>
                  <a:schemeClr val="dk1"/>
                </a:solidFill>
                <a:latin typeface="Avenir Book" panose="02000503020000020003" pitchFamily="2" charset="0"/>
                <a:ea typeface="Calibri"/>
                <a:cs typeface="Calibri"/>
                <a:sym typeface="Calibri"/>
              </a:rPr>
              <a:t>1996: 150	2020: 145</a:t>
            </a:r>
            <a:endParaRPr dirty="0">
              <a:latin typeface="Avenir Book" panose="02000503020000020003" pitchFamily="2" charset="0"/>
            </a:endParaRPr>
          </a:p>
        </p:txBody>
      </p:sp>
      <p:pic>
        <p:nvPicPr>
          <p:cNvPr id="534" name="Google Shape;534;p42"/>
          <p:cNvPicPr preferRelativeResize="0"/>
          <p:nvPr/>
        </p:nvPicPr>
        <p:blipFill rotWithShape="1">
          <a:blip r:embed="rId3">
            <a:alphaModFix/>
          </a:blip>
          <a:srcRect/>
          <a:stretch/>
        </p:blipFill>
        <p:spPr>
          <a:xfrm>
            <a:off x="4577624" y="103861"/>
            <a:ext cx="7517990" cy="6681019"/>
          </a:xfrm>
          <a:prstGeom prst="rect">
            <a:avLst/>
          </a:prstGeom>
          <a:noFill/>
          <a:ln>
            <a:noFill/>
          </a:ln>
        </p:spPr>
      </p:pic>
      <p:cxnSp>
        <p:nvCxnSpPr>
          <p:cNvPr id="535" name="Google Shape;535;p42"/>
          <p:cNvCxnSpPr/>
          <p:nvPr/>
        </p:nvCxnSpPr>
        <p:spPr>
          <a:xfrm rot="10800000" flipH="1">
            <a:off x="2747682" y="575188"/>
            <a:ext cx="2119286" cy="2625212"/>
          </a:xfrm>
          <a:prstGeom prst="straightConnector1">
            <a:avLst/>
          </a:prstGeom>
          <a:noFill/>
          <a:ln w="9525" cap="flat" cmpd="sng">
            <a:solidFill>
              <a:schemeClr val="dk2"/>
            </a:solidFill>
            <a:prstDash val="solid"/>
            <a:round/>
            <a:headEnd type="none" w="sm" len="sm"/>
            <a:tailEnd type="triangle" w="med" len="med"/>
          </a:ln>
        </p:spPr>
      </p:cxnSp>
      <p:sp>
        <p:nvSpPr>
          <p:cNvPr id="536" name="Google Shape;536;p42"/>
          <p:cNvSpPr txBox="1"/>
          <p:nvPr/>
        </p:nvSpPr>
        <p:spPr>
          <a:xfrm>
            <a:off x="132735" y="6474542"/>
            <a:ext cx="3697860"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Chmurzynski et al. In Prep</a:t>
            </a:r>
            <a:endParaRPr dirty="0">
              <a:latin typeface="Avenir Book" panose="02000503020000020003" pitchFamily="2" charset="0"/>
            </a:endParaRPr>
          </a:p>
        </p:txBody>
      </p:sp>
      <p:sp>
        <p:nvSpPr>
          <p:cNvPr id="3" name="TextBox 2">
            <a:extLst>
              <a:ext uri="{FF2B5EF4-FFF2-40B4-BE49-F238E27FC236}">
                <a16:creationId xmlns:a16="http://schemas.microsoft.com/office/drawing/2014/main" id="{6E2373D3-7C82-6F43-1359-E198A01F5B2F}"/>
              </a:ext>
            </a:extLst>
          </p:cNvPr>
          <p:cNvSpPr txBox="1"/>
          <p:nvPr/>
        </p:nvSpPr>
        <p:spPr>
          <a:xfrm>
            <a:off x="8336619" y="6487861"/>
            <a:ext cx="6099586" cy="307777"/>
          </a:xfrm>
          <a:prstGeom prst="rect">
            <a:avLst/>
          </a:prstGeom>
          <a:noFill/>
        </p:spPr>
        <p:txBody>
          <a:bodyPr wrap="square">
            <a:spAutoFit/>
          </a:bodyPr>
          <a:lstStyle/>
          <a:p>
            <a:r>
              <a:rPr lang="en-US" dirty="0">
                <a:solidFill>
                  <a:schemeClr val="dk1"/>
                </a:solidFill>
                <a:latin typeface="Avenir Book" panose="02000503020000020003" pitchFamily="2" charset="0"/>
                <a:ea typeface="Calibri"/>
                <a:cs typeface="Calibri"/>
                <a:sym typeface="Calibri"/>
              </a:rPr>
              <a:t>DBH (cm)</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pic>
        <p:nvPicPr>
          <p:cNvPr id="541" name="Google Shape;541;p43"/>
          <p:cNvPicPr preferRelativeResize="0"/>
          <p:nvPr/>
        </p:nvPicPr>
        <p:blipFill rotWithShape="1">
          <a:blip r:embed="rId3">
            <a:alphaModFix/>
          </a:blip>
          <a:srcRect/>
          <a:stretch/>
        </p:blipFill>
        <p:spPr>
          <a:xfrm>
            <a:off x="5766620" y="479519"/>
            <a:ext cx="5892135" cy="5898962"/>
          </a:xfrm>
          <a:prstGeom prst="rect">
            <a:avLst/>
          </a:prstGeom>
          <a:noFill/>
          <a:ln>
            <a:noFill/>
          </a:ln>
        </p:spPr>
      </p:pic>
      <p:sp>
        <p:nvSpPr>
          <p:cNvPr id="542" name="Google Shape;542;p43"/>
          <p:cNvSpPr txBox="1"/>
          <p:nvPr/>
        </p:nvSpPr>
        <p:spPr>
          <a:xfrm>
            <a:off x="132735" y="479519"/>
            <a:ext cx="5501448" cy="60323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u="none" strike="noStrike" dirty="0">
                <a:solidFill>
                  <a:srgbClr val="1A1A1A"/>
                </a:solidFill>
                <a:latin typeface="Avenir Book" panose="02000503020000020003" pitchFamily="2" charset="0"/>
                <a:ea typeface="Calibri"/>
                <a:cs typeface="Calibri"/>
                <a:sym typeface="Calibri"/>
              </a:rPr>
              <a:t>Abundance change (2006 - 2020)</a:t>
            </a:r>
            <a:endParaRPr sz="2800" dirty="0">
              <a:solidFill>
                <a:schemeClr val="dk1"/>
              </a:solidFill>
              <a:latin typeface="Avenir Book" panose="02000503020000020003" pitchFamily="2" charset="0"/>
              <a:ea typeface="Calibri"/>
              <a:cs typeface="Calibri"/>
              <a:sym typeface="Calibri"/>
            </a:endParaRPr>
          </a:p>
          <a:p>
            <a:pPr marL="0" marR="0" lvl="0" indent="0" algn="l" rtl="0">
              <a:spcBef>
                <a:spcPts val="0"/>
              </a:spcBef>
              <a:spcAft>
                <a:spcPts val="0"/>
              </a:spcAft>
              <a:buNone/>
            </a:pPr>
            <a:br>
              <a:rPr lang="en-US" sz="2800" dirty="0">
                <a:solidFill>
                  <a:schemeClr val="dk1"/>
                </a:solidFill>
                <a:latin typeface="Avenir Book" panose="02000503020000020003" pitchFamily="2" charset="0"/>
                <a:ea typeface="Calibri"/>
                <a:cs typeface="Calibri"/>
                <a:sym typeface="Calibri"/>
              </a:rPr>
            </a:br>
            <a:r>
              <a:rPr lang="en-US" sz="2800" u="none" strike="noStrike" dirty="0">
                <a:solidFill>
                  <a:srgbClr val="595959"/>
                </a:solidFill>
                <a:latin typeface="Avenir Book" panose="02000503020000020003" pitchFamily="2" charset="0"/>
                <a:ea typeface="Calibri"/>
                <a:cs typeface="Calibri"/>
                <a:sym typeface="Calibri"/>
              </a:rPr>
              <a:t>2006: 22,413</a:t>
            </a:r>
            <a:endParaRPr sz="2800" dirty="0">
              <a:solidFill>
                <a:schemeClr val="dk1"/>
              </a:solidFill>
              <a:latin typeface="Avenir Book" panose="02000503020000020003" pitchFamily="2" charset="0"/>
              <a:ea typeface="Calibri"/>
              <a:cs typeface="Calibri"/>
              <a:sym typeface="Calibri"/>
            </a:endParaRPr>
          </a:p>
          <a:p>
            <a:pPr marL="0" marR="0" lvl="0" indent="0" algn="l" rtl="0">
              <a:spcBef>
                <a:spcPts val="1200"/>
              </a:spcBef>
              <a:spcAft>
                <a:spcPts val="0"/>
              </a:spcAft>
              <a:buNone/>
            </a:pPr>
            <a:r>
              <a:rPr lang="en-US" sz="2800" u="none" strike="noStrike" dirty="0">
                <a:solidFill>
                  <a:srgbClr val="595959"/>
                </a:solidFill>
                <a:latin typeface="Avenir Book" panose="02000503020000020003" pitchFamily="2" charset="0"/>
                <a:ea typeface="Calibri"/>
                <a:cs typeface="Calibri"/>
                <a:sym typeface="Calibri"/>
              </a:rPr>
              <a:t>2020: 23,850</a:t>
            </a:r>
            <a:endParaRPr sz="2800" dirty="0">
              <a:solidFill>
                <a:schemeClr val="dk1"/>
              </a:solidFill>
              <a:latin typeface="Avenir Book" panose="02000503020000020003" pitchFamily="2" charset="0"/>
              <a:ea typeface="Calibri"/>
              <a:cs typeface="Calibri"/>
              <a:sym typeface="Calibri"/>
            </a:endParaRPr>
          </a:p>
          <a:p>
            <a:pPr marL="0" marR="0" lvl="0" indent="0" algn="l" rtl="0">
              <a:spcBef>
                <a:spcPts val="1200"/>
              </a:spcBef>
              <a:spcAft>
                <a:spcPts val="0"/>
              </a:spcAft>
              <a:buNone/>
            </a:pPr>
            <a:endParaRPr sz="2800" dirty="0">
              <a:solidFill>
                <a:schemeClr val="dk1"/>
              </a:solidFill>
              <a:latin typeface="Avenir Book" panose="02000503020000020003" pitchFamily="2" charset="0"/>
              <a:ea typeface="Calibri"/>
              <a:cs typeface="Calibri"/>
              <a:sym typeface="Calibri"/>
            </a:endParaRPr>
          </a:p>
          <a:p>
            <a:pPr marL="457200" marR="0" lvl="0" indent="-457200" algn="l" rtl="0">
              <a:spcBef>
                <a:spcPts val="1200"/>
              </a:spcBef>
              <a:spcAft>
                <a:spcPts val="0"/>
              </a:spcAft>
              <a:buClr>
                <a:schemeClr val="dk1"/>
              </a:buClr>
              <a:buSzPts val="2800"/>
              <a:buFont typeface="Arial"/>
              <a:buChar char="•"/>
            </a:pPr>
            <a:r>
              <a:rPr lang="en-US" sz="2800" dirty="0">
                <a:solidFill>
                  <a:schemeClr val="dk1"/>
                </a:solidFill>
                <a:latin typeface="Avenir Book" panose="02000503020000020003" pitchFamily="2" charset="0"/>
                <a:ea typeface="Calibri"/>
                <a:cs typeface="Calibri"/>
                <a:sym typeface="Calibri"/>
              </a:rPr>
              <a:t>Although a total increase in stems…</a:t>
            </a:r>
            <a:endParaRPr dirty="0">
              <a:latin typeface="Avenir Book" panose="02000503020000020003" pitchFamily="2" charset="0"/>
            </a:endParaRPr>
          </a:p>
          <a:p>
            <a:pPr marL="457200" marR="0" lvl="0" indent="-457200" algn="l" rtl="0">
              <a:spcBef>
                <a:spcPts val="1200"/>
              </a:spcBef>
              <a:spcAft>
                <a:spcPts val="0"/>
              </a:spcAft>
              <a:buClr>
                <a:srgbClr val="595959"/>
              </a:buClr>
              <a:buSzPts val="2800"/>
              <a:buFont typeface="Arial"/>
              <a:buChar char="•"/>
            </a:pPr>
            <a:r>
              <a:rPr lang="en-US" sz="2800" dirty="0">
                <a:solidFill>
                  <a:srgbClr val="595959"/>
                </a:solidFill>
                <a:latin typeface="Avenir Book" panose="02000503020000020003" pitchFamily="2" charset="0"/>
                <a:ea typeface="Calibri"/>
                <a:cs typeface="Calibri"/>
                <a:sym typeface="Calibri"/>
              </a:rPr>
              <a:t>Persistent e</a:t>
            </a:r>
            <a:r>
              <a:rPr lang="en-US" sz="2800" u="none" strike="noStrike" dirty="0">
                <a:solidFill>
                  <a:srgbClr val="595959"/>
                </a:solidFill>
                <a:latin typeface="Avenir Book" panose="02000503020000020003" pitchFamily="2" charset="0"/>
                <a:ea typeface="Calibri"/>
                <a:cs typeface="Calibri"/>
                <a:sym typeface="Calibri"/>
              </a:rPr>
              <a:t>vidence of mortality</a:t>
            </a:r>
            <a:r>
              <a:rPr lang="en-US" sz="2800" dirty="0">
                <a:solidFill>
                  <a:schemeClr val="dk1"/>
                </a:solidFill>
                <a:latin typeface="Avenir Book" panose="02000503020000020003" pitchFamily="2" charset="0"/>
                <a:ea typeface="Calibri"/>
                <a:cs typeface="Calibri"/>
                <a:sym typeface="Calibri"/>
              </a:rPr>
              <a:t> </a:t>
            </a:r>
            <a:r>
              <a:rPr lang="en-US" sz="2800" u="none" strike="noStrike" dirty="0">
                <a:solidFill>
                  <a:srgbClr val="595959"/>
                </a:solidFill>
                <a:latin typeface="Avenir Book" panose="02000503020000020003" pitchFamily="2" charset="0"/>
                <a:ea typeface="Calibri"/>
                <a:cs typeface="Calibri"/>
                <a:sym typeface="Calibri"/>
              </a:rPr>
              <a:t>in lower size classes even in later surveys</a:t>
            </a:r>
            <a:endParaRPr sz="2800" dirty="0">
              <a:solidFill>
                <a:schemeClr val="dk1"/>
              </a:solidFill>
              <a:latin typeface="Avenir Book" panose="02000503020000020003" pitchFamily="2" charset="0"/>
              <a:ea typeface="Calibri"/>
              <a:cs typeface="Calibri"/>
              <a:sym typeface="Calibri"/>
            </a:endParaRPr>
          </a:p>
          <a:p>
            <a:pPr marL="0" marR="0" lvl="0" indent="0" algn="l" rtl="0">
              <a:spcBef>
                <a:spcPts val="1200"/>
              </a:spcBef>
              <a:spcAft>
                <a:spcPts val="0"/>
              </a:spcAft>
              <a:buNone/>
            </a:pPr>
            <a:br>
              <a:rPr lang="en-US" sz="2800" dirty="0">
                <a:solidFill>
                  <a:schemeClr val="dk1"/>
                </a:solidFill>
                <a:latin typeface="Avenir Book" panose="02000503020000020003" pitchFamily="2" charset="0"/>
                <a:ea typeface="Calibri"/>
                <a:cs typeface="Calibri"/>
                <a:sym typeface="Calibri"/>
              </a:rPr>
            </a:br>
            <a:endParaRPr sz="2800" dirty="0">
              <a:solidFill>
                <a:schemeClr val="dk1"/>
              </a:solidFill>
              <a:latin typeface="Avenir Book" panose="02000503020000020003" pitchFamily="2" charset="0"/>
              <a:ea typeface="Calibri"/>
              <a:cs typeface="Calibri"/>
              <a:sym typeface="Calibri"/>
            </a:endParaRPr>
          </a:p>
        </p:txBody>
      </p:sp>
      <p:sp>
        <p:nvSpPr>
          <p:cNvPr id="543" name="Google Shape;543;p43"/>
          <p:cNvSpPr txBox="1"/>
          <p:nvPr/>
        </p:nvSpPr>
        <p:spPr>
          <a:xfrm>
            <a:off x="132735" y="6474542"/>
            <a:ext cx="3290087"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Chmurzynski et al. In Prep</a:t>
            </a:r>
            <a:endParaRPr dirty="0">
              <a:latin typeface="Avenir Book" panose="02000503020000020003" pitchFamily="2"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44"/>
          <p:cNvSpPr txBox="1"/>
          <p:nvPr/>
        </p:nvSpPr>
        <p:spPr>
          <a:xfrm>
            <a:off x="261781" y="253070"/>
            <a:ext cx="11761343" cy="7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dirty="0">
                <a:solidFill>
                  <a:schemeClr val="accent2"/>
                </a:solidFill>
                <a:latin typeface="Avenir Book" panose="02000503020000020003" pitchFamily="2" charset="0"/>
                <a:ea typeface="Calibri"/>
                <a:cs typeface="Calibri"/>
                <a:sym typeface="Calibri"/>
              </a:rPr>
              <a:t>Conclusions - Why is this forest plot notable?</a:t>
            </a:r>
            <a:endParaRPr b="1" dirty="0">
              <a:solidFill>
                <a:schemeClr val="accent2"/>
              </a:solidFill>
              <a:latin typeface="Avenir Book" panose="02000503020000020003" pitchFamily="2" charset="0"/>
            </a:endParaRPr>
          </a:p>
        </p:txBody>
      </p:sp>
      <p:sp>
        <p:nvSpPr>
          <p:cNvPr id="549" name="Google Shape;549;p44"/>
          <p:cNvSpPr txBox="1"/>
          <p:nvPr/>
        </p:nvSpPr>
        <p:spPr>
          <a:xfrm>
            <a:off x="261781" y="1450750"/>
            <a:ext cx="12454469"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dirty="0">
                <a:solidFill>
                  <a:srgbClr val="0070C0"/>
                </a:solidFill>
                <a:latin typeface="Avenir Book" panose="02000503020000020003" pitchFamily="2" charset="0"/>
                <a:ea typeface="Calibri"/>
                <a:cs typeface="Calibri"/>
                <a:sym typeface="Calibri"/>
              </a:rPr>
              <a:t>Tropical dry forest (seasonal drought, high interannual variation in rainfall)  </a:t>
            </a:r>
            <a:endParaRPr dirty="0">
              <a:latin typeface="Avenir Book" panose="02000503020000020003" pitchFamily="2" charset="0"/>
            </a:endParaRPr>
          </a:p>
        </p:txBody>
      </p:sp>
      <p:sp>
        <p:nvSpPr>
          <p:cNvPr id="550" name="Google Shape;550;p44"/>
          <p:cNvSpPr txBox="1"/>
          <p:nvPr/>
        </p:nvSpPr>
        <p:spPr>
          <a:xfrm>
            <a:off x="363830" y="4671751"/>
            <a:ext cx="34863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dirty="0">
                <a:solidFill>
                  <a:srgbClr val="0070C0"/>
                </a:solidFill>
                <a:latin typeface="Avenir Book" panose="02000503020000020003" pitchFamily="2" charset="0"/>
                <a:ea typeface="Calibri"/>
                <a:cs typeface="Calibri"/>
                <a:sym typeface="Calibri"/>
              </a:rPr>
              <a:t>Long-term dynamics</a:t>
            </a:r>
            <a:endParaRPr dirty="0">
              <a:latin typeface="Avenir Book" panose="02000503020000020003" pitchFamily="2" charset="0"/>
            </a:endParaRPr>
          </a:p>
        </p:txBody>
      </p:sp>
      <p:sp>
        <p:nvSpPr>
          <p:cNvPr id="551" name="Google Shape;551;p44"/>
          <p:cNvSpPr txBox="1"/>
          <p:nvPr/>
        </p:nvSpPr>
        <p:spPr>
          <a:xfrm>
            <a:off x="320797" y="3093150"/>
            <a:ext cx="21801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dirty="0">
                <a:solidFill>
                  <a:srgbClr val="0070C0"/>
                </a:solidFill>
                <a:latin typeface="Avenir Book" panose="02000503020000020003" pitchFamily="2" charset="0"/>
                <a:ea typeface="Calibri"/>
                <a:cs typeface="Calibri"/>
                <a:sym typeface="Calibri"/>
              </a:rPr>
              <a:t>Disturbed</a:t>
            </a:r>
            <a:endParaRPr dirty="0">
              <a:latin typeface="Avenir Book" panose="02000503020000020003" pitchFamily="2" charset="0"/>
            </a:endParaRPr>
          </a:p>
        </p:txBody>
      </p:sp>
      <p:sp>
        <p:nvSpPr>
          <p:cNvPr id="552" name="Google Shape;552;p44"/>
          <p:cNvSpPr txBox="1"/>
          <p:nvPr/>
        </p:nvSpPr>
        <p:spPr>
          <a:xfrm>
            <a:off x="1258530" y="3549664"/>
            <a:ext cx="8676302" cy="46162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400"/>
              <a:buFont typeface="Arial"/>
              <a:buChar char="•"/>
            </a:pPr>
            <a:r>
              <a:rPr lang="en-US" sz="2400" dirty="0">
                <a:solidFill>
                  <a:schemeClr val="dk1"/>
                </a:solidFill>
                <a:latin typeface="Avenir Book" panose="02000503020000020003" pitchFamily="2" charset="0"/>
                <a:ea typeface="Calibri"/>
                <a:cs typeface="Calibri"/>
                <a:sym typeface="Calibri"/>
              </a:rPr>
              <a:t>It is in various stages of recovery from human disturbance</a:t>
            </a:r>
            <a:endParaRPr dirty="0">
              <a:latin typeface="Avenir Book" panose="02000503020000020003" pitchFamily="2" charset="0"/>
            </a:endParaRPr>
          </a:p>
        </p:txBody>
      </p:sp>
      <p:sp>
        <p:nvSpPr>
          <p:cNvPr id="553" name="Google Shape;553;p44"/>
          <p:cNvSpPr txBox="1"/>
          <p:nvPr/>
        </p:nvSpPr>
        <p:spPr>
          <a:xfrm>
            <a:off x="1086900" y="2107736"/>
            <a:ext cx="11105100" cy="120060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400"/>
              <a:buFont typeface="Arial"/>
              <a:buChar char="•"/>
            </a:pPr>
            <a:r>
              <a:rPr lang="en-US" sz="2400" dirty="0">
                <a:solidFill>
                  <a:schemeClr val="dk1"/>
                </a:solidFill>
                <a:latin typeface="Avenir Book" panose="02000503020000020003" pitchFamily="2" charset="0"/>
                <a:ea typeface="Calibri"/>
                <a:cs typeface="Calibri"/>
                <a:sym typeface="Calibri"/>
              </a:rPr>
              <a:t>A bellwether for the fate of more mesic tropical forests under climate change</a:t>
            </a:r>
            <a:endParaRPr dirty="0">
              <a:latin typeface="Avenir Book" panose="02000503020000020003" pitchFamily="2" charset="0"/>
            </a:endParaRPr>
          </a:p>
          <a:p>
            <a:pPr marL="285750" marR="0" lvl="0" indent="-285750" algn="l" rtl="0">
              <a:spcBef>
                <a:spcPts val="0"/>
              </a:spcBef>
              <a:spcAft>
                <a:spcPts val="0"/>
              </a:spcAft>
              <a:buClr>
                <a:schemeClr val="dk1"/>
              </a:buClr>
              <a:buSzPts val="2400"/>
              <a:buFont typeface="Arial"/>
              <a:buChar char="•"/>
            </a:pPr>
            <a:r>
              <a:rPr lang="en-US" sz="2400" dirty="0">
                <a:solidFill>
                  <a:schemeClr val="dk1"/>
                </a:solidFill>
                <a:latin typeface="Avenir Book" panose="02000503020000020003" pitchFamily="2" charset="0"/>
                <a:ea typeface="Calibri"/>
                <a:cs typeface="Calibri"/>
                <a:sym typeface="Calibri"/>
              </a:rPr>
              <a:t>One of a relatively small number of dry forest plots  </a:t>
            </a:r>
            <a:endParaRPr dirty="0">
              <a:latin typeface="Avenir Book" panose="02000503020000020003" pitchFamily="2" charset="0"/>
            </a:endParaRPr>
          </a:p>
          <a:p>
            <a:pPr marL="0" marR="0" lvl="0" indent="0" algn="l" rtl="0">
              <a:spcBef>
                <a:spcPts val="0"/>
              </a:spcBef>
              <a:spcAft>
                <a:spcPts val="0"/>
              </a:spcAft>
              <a:buNone/>
            </a:pPr>
            <a:r>
              <a:rPr lang="en-US" sz="2400" dirty="0">
                <a:solidFill>
                  <a:schemeClr val="dk1"/>
                </a:solidFill>
                <a:latin typeface="Avenir Book" panose="02000503020000020003" pitchFamily="2" charset="0"/>
                <a:ea typeface="Calibri"/>
                <a:cs typeface="Calibri"/>
                <a:sym typeface="Calibri"/>
              </a:rPr>
              <a:t>  </a:t>
            </a:r>
            <a:endParaRPr dirty="0">
              <a:latin typeface="Avenir Book" panose="02000503020000020003" pitchFamily="2" charset="0"/>
            </a:endParaRPr>
          </a:p>
        </p:txBody>
      </p:sp>
      <p:sp>
        <p:nvSpPr>
          <p:cNvPr id="554" name="Google Shape;554;p44"/>
          <p:cNvSpPr txBox="1"/>
          <p:nvPr/>
        </p:nvSpPr>
        <p:spPr>
          <a:xfrm>
            <a:off x="1280800" y="5213089"/>
            <a:ext cx="10062703" cy="830956"/>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400"/>
              <a:buFont typeface="Arial"/>
              <a:buChar char="•"/>
            </a:pPr>
            <a:r>
              <a:rPr lang="en-US" sz="2400" dirty="0">
                <a:solidFill>
                  <a:schemeClr val="dk1"/>
                </a:solidFill>
                <a:latin typeface="Avenir Book" panose="02000503020000020003" pitchFamily="2" charset="0"/>
                <a:ea typeface="Calibri"/>
                <a:cs typeface="Calibri"/>
                <a:sym typeface="Calibri"/>
              </a:rPr>
              <a:t>Although only 1 census with ForestGeo protocol, 3 additional surveys with overlapping protocols provide 44 years of forest dynamics.    </a:t>
            </a:r>
            <a:endParaRPr dirty="0">
              <a:latin typeface="Avenir Book" panose="02000503020000020003" pitchFamily="2" charset="0"/>
            </a:endParaRPr>
          </a:p>
        </p:txBody>
      </p:sp>
      <p:sp>
        <p:nvSpPr>
          <p:cNvPr id="555" name="Google Shape;555;p44"/>
          <p:cNvSpPr txBox="1"/>
          <p:nvPr/>
        </p:nvSpPr>
        <p:spPr>
          <a:xfrm>
            <a:off x="1258529" y="4011329"/>
            <a:ext cx="10641027" cy="46162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400"/>
              <a:buFont typeface="Arial"/>
              <a:buChar char="•"/>
            </a:pPr>
            <a:r>
              <a:rPr lang="en-US" sz="2400" dirty="0">
                <a:solidFill>
                  <a:schemeClr val="dk1"/>
                </a:solidFill>
                <a:latin typeface="Avenir Book" panose="02000503020000020003" pitchFamily="2" charset="0"/>
                <a:ea typeface="Calibri"/>
                <a:cs typeface="Calibri"/>
                <a:sym typeface="Calibri"/>
              </a:rPr>
              <a:t>An accurate reflection of an increasing large fraction of tropical forest</a:t>
            </a:r>
            <a:endParaRPr dirty="0">
              <a:latin typeface="Avenir Book" panose="02000503020000020003" pitchFamily="2"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59"/>
        <p:cNvGrpSpPr/>
        <p:nvPr/>
      </p:nvGrpSpPr>
      <p:grpSpPr>
        <a:xfrm>
          <a:off x="0" y="0"/>
          <a:ext cx="0" cy="0"/>
          <a:chOff x="0" y="0"/>
          <a:chExt cx="0" cy="0"/>
        </a:xfrm>
      </p:grpSpPr>
      <p:pic>
        <p:nvPicPr>
          <p:cNvPr id="560" name="Google Shape;560;p45"/>
          <p:cNvPicPr preferRelativeResize="0"/>
          <p:nvPr/>
        </p:nvPicPr>
        <p:blipFill rotWithShape="1">
          <a:blip r:embed="rId3">
            <a:alphaModFix/>
          </a:blip>
          <a:srcRect/>
          <a:stretch/>
        </p:blipFill>
        <p:spPr>
          <a:xfrm>
            <a:off x="-939721" y="2442431"/>
            <a:ext cx="6573327" cy="4415569"/>
          </a:xfrm>
          <a:prstGeom prst="rect">
            <a:avLst/>
          </a:prstGeom>
          <a:noFill/>
          <a:ln>
            <a:noFill/>
          </a:ln>
        </p:spPr>
      </p:pic>
      <p:pic>
        <p:nvPicPr>
          <p:cNvPr id="561" name="Google Shape;561;p45"/>
          <p:cNvPicPr preferRelativeResize="0"/>
          <p:nvPr/>
        </p:nvPicPr>
        <p:blipFill rotWithShape="1">
          <a:blip r:embed="rId4">
            <a:alphaModFix/>
          </a:blip>
          <a:srcRect/>
          <a:stretch/>
        </p:blipFill>
        <p:spPr>
          <a:xfrm>
            <a:off x="1052423" y="0"/>
            <a:ext cx="3914557" cy="3052493"/>
          </a:xfrm>
          <a:prstGeom prst="rect">
            <a:avLst/>
          </a:prstGeom>
          <a:noFill/>
          <a:ln>
            <a:noFill/>
          </a:ln>
        </p:spPr>
      </p:pic>
      <p:pic>
        <p:nvPicPr>
          <p:cNvPr id="562" name="Google Shape;562;p45"/>
          <p:cNvPicPr preferRelativeResize="0"/>
          <p:nvPr/>
        </p:nvPicPr>
        <p:blipFill rotWithShape="1">
          <a:blip r:embed="rId5">
            <a:alphaModFix/>
          </a:blip>
          <a:srcRect/>
          <a:stretch/>
        </p:blipFill>
        <p:spPr>
          <a:xfrm>
            <a:off x="6809119" y="336550"/>
            <a:ext cx="4635500" cy="61849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46"/>
          <p:cNvSpPr txBox="1"/>
          <p:nvPr/>
        </p:nvSpPr>
        <p:spPr>
          <a:xfrm>
            <a:off x="887745" y="1945485"/>
            <a:ext cx="9401611"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dirty="0">
                <a:solidFill>
                  <a:schemeClr val="dk1"/>
                </a:solidFill>
                <a:latin typeface="Avenir Book" panose="02000503020000020003" pitchFamily="2" charset="0"/>
                <a:ea typeface="Calibri"/>
                <a:cs typeface="Calibri"/>
                <a:sym typeface="Calibri"/>
              </a:rPr>
              <a:t>Catherine Hulshof, Cho-ying Huang, Carolyn A. F. Enquist, Sandra Duran, Lisa Patrick Bentley, Sean Michaletz, Arturo Sanchez-Azofeifa</a:t>
            </a:r>
            <a:endParaRPr sz="2000" dirty="0">
              <a:solidFill>
                <a:schemeClr val="dk1"/>
              </a:solidFill>
              <a:latin typeface="Avenir Book" panose="02000503020000020003" pitchFamily="2" charset="0"/>
              <a:ea typeface="Calibri"/>
              <a:cs typeface="Calibri"/>
              <a:sym typeface="Calibri"/>
            </a:endParaRPr>
          </a:p>
        </p:txBody>
      </p:sp>
      <p:sp>
        <p:nvSpPr>
          <p:cNvPr id="568" name="Google Shape;568;p46"/>
          <p:cNvSpPr txBox="1"/>
          <p:nvPr/>
        </p:nvSpPr>
        <p:spPr>
          <a:xfrm>
            <a:off x="927647" y="3156538"/>
            <a:ext cx="2600861" cy="34162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Adrian Solis-Vargas</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Gustavo Delgado</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Qing He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Hsin-Ju Li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Damani Eubanks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Matiss Castorena</a:t>
            </a:r>
            <a:endParaRPr sz="1800" dirty="0">
              <a:solidFill>
                <a:schemeClr val="dk1"/>
              </a:solidFill>
              <a:latin typeface="Avenir Book" panose="02000503020000020003" pitchFamily="2" charset="0"/>
              <a:ea typeface="Calibri"/>
              <a:cs typeface="Calibri"/>
              <a:sym typeface="Calibri"/>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Maria-Fernanda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Obando-Picado</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Milagro Jimenez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Josue Pacheco</a:t>
            </a:r>
            <a:endParaRPr dirty="0">
              <a:latin typeface="Avenir Book" panose="02000503020000020003" pitchFamily="2" charset="0"/>
            </a:endParaRPr>
          </a:p>
          <a:p>
            <a:pPr marL="0" marR="0" lvl="0" indent="0" algn="l" rtl="0">
              <a:spcBef>
                <a:spcPts val="0"/>
              </a:spcBef>
              <a:spcAft>
                <a:spcPts val="0"/>
              </a:spcAft>
              <a:buNone/>
            </a:pPr>
            <a:endParaRPr sz="1800" dirty="0">
              <a:solidFill>
                <a:schemeClr val="dk1"/>
              </a:solidFill>
              <a:latin typeface="Avenir Book" panose="02000503020000020003" pitchFamily="2" charset="0"/>
              <a:ea typeface="Calibri"/>
              <a:cs typeface="Calibri"/>
              <a:sym typeface="Calibri"/>
            </a:endParaRPr>
          </a:p>
          <a:p>
            <a:pPr marL="0" marR="0" lvl="0" indent="0" algn="l" rtl="0">
              <a:spcBef>
                <a:spcPts val="0"/>
              </a:spcBef>
              <a:spcAft>
                <a:spcPts val="0"/>
              </a:spcAft>
              <a:buNone/>
            </a:pPr>
            <a:endParaRPr sz="1800" dirty="0">
              <a:solidFill>
                <a:schemeClr val="dk1"/>
              </a:solidFill>
              <a:latin typeface="Avenir Book" panose="02000503020000020003" pitchFamily="2" charset="0"/>
              <a:ea typeface="Calibri"/>
              <a:cs typeface="Calibri"/>
              <a:sym typeface="Calibri"/>
            </a:endParaRPr>
          </a:p>
        </p:txBody>
      </p:sp>
      <p:sp>
        <p:nvSpPr>
          <p:cNvPr id="569" name="Google Shape;569;p46"/>
          <p:cNvSpPr txBox="1"/>
          <p:nvPr/>
        </p:nvSpPr>
        <p:spPr>
          <a:xfrm>
            <a:off x="1003955" y="2748670"/>
            <a:ext cx="1541537"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dirty="0">
                <a:solidFill>
                  <a:schemeClr val="dk1"/>
                </a:solidFill>
                <a:latin typeface="Avenir Book" panose="02000503020000020003" pitchFamily="2" charset="0"/>
                <a:ea typeface="Calibri"/>
                <a:cs typeface="Calibri"/>
                <a:sym typeface="Calibri"/>
              </a:rPr>
              <a:t>Field Crews</a:t>
            </a:r>
            <a:endParaRPr dirty="0">
              <a:latin typeface="Avenir Book" panose="02000503020000020003" pitchFamily="2" charset="0"/>
            </a:endParaRPr>
          </a:p>
        </p:txBody>
      </p:sp>
      <p:sp>
        <p:nvSpPr>
          <p:cNvPr id="570" name="Google Shape;570;p46"/>
          <p:cNvSpPr txBox="1"/>
          <p:nvPr/>
        </p:nvSpPr>
        <p:spPr>
          <a:xfrm>
            <a:off x="3730862" y="3184779"/>
            <a:ext cx="2365138" cy="258528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Dan Janzen</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Winnie Hallwachs</a:t>
            </a:r>
            <a:endParaRPr sz="1800" dirty="0">
              <a:solidFill>
                <a:schemeClr val="dk1"/>
              </a:solidFill>
              <a:latin typeface="Avenir Book" panose="02000503020000020003" pitchFamily="2" charset="0"/>
              <a:ea typeface="Calibri"/>
              <a:cs typeface="Calibri"/>
              <a:sym typeface="Calibri"/>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Maria Chavaria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Jon Sullivan</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Camillo Camargo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Lisa Rose</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Tom Gillispie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R. Franco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J. Klemens</a:t>
            </a:r>
            <a:endParaRPr sz="1800" dirty="0">
              <a:solidFill>
                <a:schemeClr val="dk1"/>
              </a:solidFill>
              <a:latin typeface="Avenir Book" panose="02000503020000020003" pitchFamily="2" charset="0"/>
              <a:ea typeface="Calibri"/>
              <a:cs typeface="Calibri"/>
              <a:sym typeface="Calibri"/>
            </a:endParaRPr>
          </a:p>
        </p:txBody>
      </p:sp>
      <p:sp>
        <p:nvSpPr>
          <p:cNvPr id="571" name="Google Shape;571;p46"/>
          <p:cNvSpPr txBox="1"/>
          <p:nvPr/>
        </p:nvSpPr>
        <p:spPr>
          <a:xfrm>
            <a:off x="6971891" y="3136926"/>
            <a:ext cx="2938368" cy="203128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National Science Foundation</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Fulbright Fellowship(s)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Nature Conservancy</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Tinker Foundation</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National Geographic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ForestGEO</a:t>
            </a:r>
            <a:endParaRPr sz="1800" dirty="0">
              <a:solidFill>
                <a:schemeClr val="dk1"/>
              </a:solidFill>
              <a:latin typeface="Avenir Book" panose="02000503020000020003" pitchFamily="2" charset="0"/>
              <a:ea typeface="Calibri"/>
              <a:cs typeface="Calibri"/>
              <a:sym typeface="Calibri"/>
            </a:endParaRPr>
          </a:p>
        </p:txBody>
      </p:sp>
      <p:sp>
        <p:nvSpPr>
          <p:cNvPr id="572" name="Google Shape;572;p46"/>
          <p:cNvSpPr txBox="1">
            <a:spLocks noGrp="1"/>
          </p:cNvSpPr>
          <p:nvPr>
            <p:ph type="title"/>
          </p:nvPr>
        </p:nvSpPr>
        <p:spPr>
          <a:xfrm>
            <a:off x="230011" y="-3002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b="1" dirty="0">
                <a:solidFill>
                  <a:schemeClr val="accent2"/>
                </a:solidFill>
              </a:rPr>
              <a:t>Acknowledgements</a:t>
            </a:r>
            <a:endParaRPr b="1" dirty="0">
              <a:solidFill>
                <a:schemeClr val="accent2"/>
              </a:solidFill>
            </a:endParaRPr>
          </a:p>
        </p:txBody>
      </p:sp>
      <p:sp>
        <p:nvSpPr>
          <p:cNvPr id="573" name="Google Shape;573;p46"/>
          <p:cNvSpPr txBox="1"/>
          <p:nvPr/>
        </p:nvSpPr>
        <p:spPr>
          <a:xfrm>
            <a:off x="6822174" y="2765453"/>
            <a:ext cx="3693426"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dirty="0">
                <a:solidFill>
                  <a:schemeClr val="dk1"/>
                </a:solidFill>
                <a:latin typeface="Avenir Book" panose="02000503020000020003" pitchFamily="2" charset="0"/>
                <a:ea typeface="Calibri"/>
                <a:cs typeface="Calibri"/>
                <a:sym typeface="Calibri"/>
              </a:rPr>
              <a:t>Funding and Institutional Support</a:t>
            </a:r>
            <a:endParaRPr dirty="0">
              <a:latin typeface="Avenir Book" panose="02000503020000020003" pitchFamily="2" charset="0"/>
            </a:endParaRPr>
          </a:p>
        </p:txBody>
      </p:sp>
      <p:sp>
        <p:nvSpPr>
          <p:cNvPr id="574" name="Google Shape;574;p46"/>
          <p:cNvSpPr txBox="1"/>
          <p:nvPr/>
        </p:nvSpPr>
        <p:spPr>
          <a:xfrm>
            <a:off x="6971890" y="5040938"/>
            <a:ext cx="4915309"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ACG, Costa Rica</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Instituto Nacional de </a:t>
            </a:r>
            <a:r>
              <a:rPr lang="en-US" sz="1800" dirty="0" err="1">
                <a:solidFill>
                  <a:schemeClr val="dk1"/>
                </a:solidFill>
                <a:latin typeface="Avenir Book" panose="02000503020000020003" pitchFamily="2" charset="0"/>
                <a:ea typeface="Calibri"/>
                <a:cs typeface="Calibri"/>
                <a:sym typeface="Calibri"/>
              </a:rPr>
              <a:t>Biodiversidad</a:t>
            </a:r>
            <a:r>
              <a:rPr lang="en-US" sz="1800" dirty="0">
                <a:solidFill>
                  <a:schemeClr val="dk1"/>
                </a:solidFill>
                <a:latin typeface="Avenir Book" panose="02000503020000020003" pitchFamily="2" charset="0"/>
                <a:ea typeface="Calibri"/>
                <a:cs typeface="Calibri"/>
                <a:sym typeface="Calibri"/>
              </a:rPr>
              <a:t> (INBIO) </a:t>
            </a:r>
            <a:endParaRPr dirty="0">
              <a:latin typeface="Avenir Book" panose="02000503020000020003" pitchFamily="2" charset="0"/>
            </a:endParaRPr>
          </a:p>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National Herbarium of Costa Rica</a:t>
            </a:r>
            <a:endParaRPr dirty="0">
              <a:latin typeface="Avenir Book" panose="02000503020000020003" pitchFamily="2" charset="0"/>
            </a:endParaRPr>
          </a:p>
        </p:txBody>
      </p:sp>
      <p:sp>
        <p:nvSpPr>
          <p:cNvPr id="575" name="Google Shape;575;p46"/>
          <p:cNvSpPr txBox="1"/>
          <p:nvPr/>
        </p:nvSpPr>
        <p:spPr>
          <a:xfrm>
            <a:off x="887745" y="1093990"/>
            <a:ext cx="9762817"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dirty="0">
                <a:solidFill>
                  <a:schemeClr val="dk1"/>
                </a:solidFill>
                <a:latin typeface="Avenir Book" panose="02000503020000020003" pitchFamily="2" charset="0"/>
                <a:ea typeface="Calibri"/>
                <a:cs typeface="Calibri"/>
                <a:sym typeface="Calibri"/>
              </a:rPr>
              <a:t>Nathan Swenson, Adam Chmurzynski, Nelson Zamora, Roberto Espinoza, Roger Blanco, Alejandro Masis, Steve P. Hubbell, George C. Stevens</a:t>
            </a:r>
            <a:endParaRPr dirty="0">
              <a:latin typeface="Avenir Book" panose="02000503020000020003" pitchFamily="2" charset="0"/>
            </a:endParaRPr>
          </a:p>
          <a:p>
            <a:pPr marL="0" marR="0" lvl="0" indent="0" algn="l" rtl="0">
              <a:spcBef>
                <a:spcPts val="0"/>
              </a:spcBef>
              <a:spcAft>
                <a:spcPts val="0"/>
              </a:spcAft>
              <a:buNone/>
            </a:pPr>
            <a:r>
              <a:rPr lang="en-US" sz="2000" dirty="0">
                <a:solidFill>
                  <a:schemeClr val="dk1"/>
                </a:solidFill>
                <a:latin typeface="Avenir Book" panose="02000503020000020003" pitchFamily="2" charset="0"/>
                <a:ea typeface="Calibri"/>
                <a:cs typeface="Calibri"/>
                <a:sym typeface="Calibri"/>
              </a:rPr>
              <a:t> </a:t>
            </a:r>
            <a:endParaRPr dirty="0">
              <a:latin typeface="Avenir Book" panose="02000503020000020003" pitchFamily="2" charset="0"/>
            </a:endParaRPr>
          </a:p>
        </p:txBody>
      </p:sp>
      <p:sp>
        <p:nvSpPr>
          <p:cNvPr id="576" name="Google Shape;576;p46"/>
          <p:cNvSpPr txBox="1"/>
          <p:nvPr/>
        </p:nvSpPr>
        <p:spPr>
          <a:xfrm>
            <a:off x="3788362" y="2787206"/>
            <a:ext cx="1541537"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dirty="0">
                <a:solidFill>
                  <a:schemeClr val="dk1"/>
                </a:solidFill>
                <a:latin typeface="Avenir Book" panose="02000503020000020003" pitchFamily="2" charset="0"/>
                <a:ea typeface="Calibri"/>
                <a:cs typeface="Calibri"/>
                <a:sym typeface="Calibri"/>
              </a:rPr>
              <a:t>Support </a:t>
            </a:r>
            <a:endParaRPr dirty="0">
              <a:latin typeface="Avenir Book" panose="02000503020000020003" pitchFamily="2"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Google Shape;140;p5"/>
          <p:cNvPicPr preferRelativeResize="0"/>
          <p:nvPr/>
        </p:nvPicPr>
        <p:blipFill rotWithShape="1">
          <a:blip r:embed="rId3">
            <a:alphaModFix/>
          </a:blip>
          <a:srcRect/>
          <a:stretch/>
        </p:blipFill>
        <p:spPr>
          <a:xfrm>
            <a:off x="0" y="1281447"/>
            <a:ext cx="11272889" cy="5576553"/>
          </a:xfrm>
          <a:prstGeom prst="rect">
            <a:avLst/>
          </a:prstGeom>
          <a:noFill/>
          <a:ln>
            <a:noFill/>
          </a:ln>
        </p:spPr>
      </p:pic>
      <p:sp>
        <p:nvSpPr>
          <p:cNvPr id="141" name="Google Shape;141;p5"/>
          <p:cNvSpPr txBox="1"/>
          <p:nvPr/>
        </p:nvSpPr>
        <p:spPr>
          <a:xfrm>
            <a:off x="2551471" y="4069723"/>
            <a:ext cx="1146917"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Dry Forest</a:t>
            </a:r>
            <a:endParaRPr dirty="0">
              <a:latin typeface="Avenir Book" panose="02000503020000020003" pitchFamily="2" charset="0"/>
            </a:endParaRPr>
          </a:p>
        </p:txBody>
      </p:sp>
      <p:pic>
        <p:nvPicPr>
          <p:cNvPr id="142" name="Google Shape;142;p5"/>
          <p:cNvPicPr preferRelativeResize="0"/>
          <p:nvPr/>
        </p:nvPicPr>
        <p:blipFill rotWithShape="1">
          <a:blip r:embed="rId4">
            <a:alphaModFix/>
          </a:blip>
          <a:srcRect/>
          <a:stretch/>
        </p:blipFill>
        <p:spPr>
          <a:xfrm>
            <a:off x="-1" y="1281447"/>
            <a:ext cx="6734287" cy="5576553"/>
          </a:xfrm>
          <a:prstGeom prst="rect">
            <a:avLst/>
          </a:prstGeom>
          <a:noFill/>
          <a:ln>
            <a:noFill/>
          </a:ln>
        </p:spPr>
      </p:pic>
      <p:sp>
        <p:nvSpPr>
          <p:cNvPr id="143" name="Google Shape;143;p5"/>
          <p:cNvSpPr txBox="1"/>
          <p:nvPr/>
        </p:nvSpPr>
        <p:spPr>
          <a:xfrm>
            <a:off x="6641690" y="2378575"/>
            <a:ext cx="1229119"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Rain Forest</a:t>
            </a:r>
            <a:endParaRPr dirty="0">
              <a:latin typeface="Avenir Book" panose="02000503020000020003" pitchFamily="2" charset="0"/>
            </a:endParaRPr>
          </a:p>
        </p:txBody>
      </p:sp>
      <p:pic>
        <p:nvPicPr>
          <p:cNvPr id="144" name="Google Shape;144;p5"/>
          <p:cNvPicPr preferRelativeResize="0"/>
          <p:nvPr/>
        </p:nvPicPr>
        <p:blipFill rotWithShape="1">
          <a:blip r:embed="rId5">
            <a:alphaModFix/>
          </a:blip>
          <a:srcRect/>
          <a:stretch/>
        </p:blipFill>
        <p:spPr>
          <a:xfrm>
            <a:off x="-39328" y="-40370"/>
            <a:ext cx="7150100" cy="1371600"/>
          </a:xfrm>
          <a:prstGeom prst="rect">
            <a:avLst/>
          </a:prstGeom>
          <a:noFill/>
          <a:ln>
            <a:noFill/>
          </a:ln>
        </p:spPr>
      </p:pic>
      <p:pic>
        <p:nvPicPr>
          <p:cNvPr id="145" name="Google Shape;145;p5"/>
          <p:cNvPicPr preferRelativeResize="0"/>
          <p:nvPr/>
        </p:nvPicPr>
        <p:blipFill rotWithShape="1">
          <a:blip r:embed="rId6">
            <a:alphaModFix/>
          </a:blip>
          <a:srcRect/>
          <a:stretch/>
        </p:blipFill>
        <p:spPr>
          <a:xfrm>
            <a:off x="6551407" y="645430"/>
            <a:ext cx="5640593" cy="475656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0" name="Google Shape;150;p6"/>
          <p:cNvPicPr preferRelativeResize="0"/>
          <p:nvPr/>
        </p:nvPicPr>
        <p:blipFill rotWithShape="1">
          <a:blip r:embed="rId3">
            <a:alphaModFix/>
          </a:blip>
          <a:srcRect/>
          <a:stretch/>
        </p:blipFill>
        <p:spPr>
          <a:xfrm>
            <a:off x="-35456" y="0"/>
            <a:ext cx="12914541" cy="8564047"/>
          </a:xfrm>
          <a:prstGeom prst="rect">
            <a:avLst/>
          </a:prstGeom>
          <a:noFill/>
          <a:ln>
            <a:noFill/>
          </a:ln>
        </p:spPr>
      </p:pic>
      <p:sp>
        <p:nvSpPr>
          <p:cNvPr id="151" name="Google Shape;151;p6"/>
          <p:cNvSpPr txBox="1"/>
          <p:nvPr/>
        </p:nvSpPr>
        <p:spPr>
          <a:xfrm>
            <a:off x="199225" y="-28700"/>
            <a:ext cx="88893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dirty="0">
                <a:solidFill>
                  <a:srgbClr val="FF6600"/>
                </a:solidFill>
                <a:latin typeface="Avenir Book" panose="02000503020000020003" pitchFamily="2" charset="0"/>
                <a:ea typeface="Calibri"/>
                <a:cs typeface="Calibri"/>
                <a:sym typeface="Calibri"/>
              </a:rPr>
              <a:t>San Emilio Forest Dynamics Plot</a:t>
            </a:r>
            <a:endParaRPr dirty="0">
              <a:latin typeface="Avenir Book" panose="02000503020000020003" pitchFamily="2" charset="0"/>
            </a:endParaRPr>
          </a:p>
        </p:txBody>
      </p:sp>
      <p:sp>
        <p:nvSpPr>
          <p:cNvPr id="152" name="Google Shape;152;p6"/>
          <p:cNvSpPr txBox="1"/>
          <p:nvPr/>
        </p:nvSpPr>
        <p:spPr>
          <a:xfrm>
            <a:off x="602700" y="734300"/>
            <a:ext cx="43086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~16 ha plot: 680m x 240m rectangle</a:t>
            </a:r>
            <a:endParaRPr dirty="0">
              <a:latin typeface="Avenir Book" panose="02000503020000020003" pitchFamily="2" charset="0"/>
            </a:endParaRPr>
          </a:p>
        </p:txBody>
      </p:sp>
      <p:sp>
        <p:nvSpPr>
          <p:cNvPr id="153" name="Google Shape;153;p6"/>
          <p:cNvSpPr txBox="1"/>
          <p:nvPr/>
        </p:nvSpPr>
        <p:spPr>
          <a:xfrm>
            <a:off x="1421047" y="1577550"/>
            <a:ext cx="80136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All trees and lianas 3cm </a:t>
            </a:r>
            <a:r>
              <a:rPr lang="en-US" sz="1800" dirty="0" err="1">
                <a:solidFill>
                  <a:schemeClr val="dk1"/>
                </a:solidFill>
                <a:latin typeface="Avenir Book" panose="02000503020000020003" pitchFamily="2" charset="0"/>
                <a:ea typeface="Calibri"/>
                <a:cs typeface="Calibri"/>
                <a:sym typeface="Calibri"/>
              </a:rPr>
              <a:t>dbh</a:t>
            </a:r>
            <a:r>
              <a:rPr lang="en-US" sz="1800" dirty="0">
                <a:solidFill>
                  <a:schemeClr val="dk1"/>
                </a:solidFill>
                <a:latin typeface="Avenir Book" panose="02000503020000020003" pitchFamily="2" charset="0"/>
                <a:ea typeface="Calibri"/>
                <a:cs typeface="Calibri"/>
                <a:sym typeface="Calibri"/>
              </a:rPr>
              <a:t> measured and spatial position mapped  </a:t>
            </a:r>
            <a:endParaRPr dirty="0">
              <a:latin typeface="Avenir Book" panose="02000503020000020003" pitchFamily="2" charset="0"/>
            </a:endParaRPr>
          </a:p>
        </p:txBody>
      </p:sp>
      <p:sp>
        <p:nvSpPr>
          <p:cNvPr id="154" name="Google Shape;154;p6"/>
          <p:cNvSpPr txBox="1"/>
          <p:nvPr/>
        </p:nvSpPr>
        <p:spPr>
          <a:xfrm>
            <a:off x="2241097" y="2358442"/>
            <a:ext cx="63735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Forest surveys completed in 1976, 1996, 2006, 2020</a:t>
            </a:r>
            <a:endParaRPr dirty="0">
              <a:latin typeface="Avenir Book" panose="02000503020000020003" pitchFamily="2" charset="0"/>
            </a:endParaRPr>
          </a:p>
        </p:txBody>
      </p:sp>
      <p:sp>
        <p:nvSpPr>
          <p:cNvPr id="155" name="Google Shape;155;p6"/>
          <p:cNvSpPr txBox="1"/>
          <p:nvPr/>
        </p:nvSpPr>
        <p:spPr>
          <a:xfrm>
            <a:off x="980993" y="1156524"/>
            <a:ext cx="63096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Plot initiated in 1976 by S.P. Hubbell and G.C. Stevens</a:t>
            </a:r>
            <a:endParaRPr dirty="0">
              <a:latin typeface="Avenir Book" panose="02000503020000020003" pitchFamily="2" charset="0"/>
            </a:endParaRPr>
          </a:p>
        </p:txBody>
      </p:sp>
      <p:sp>
        <p:nvSpPr>
          <p:cNvPr id="156" name="Google Shape;156;p6"/>
          <p:cNvSpPr/>
          <p:nvPr/>
        </p:nvSpPr>
        <p:spPr>
          <a:xfrm>
            <a:off x="1597777" y="2003965"/>
            <a:ext cx="3845592"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~150 tree species in the plot</a:t>
            </a:r>
            <a:endParaRPr dirty="0">
              <a:latin typeface="Avenir Book" panose="02000503020000020003" pitchFamily="2"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7"/>
          <p:cNvSpPr txBox="1"/>
          <p:nvPr/>
        </p:nvSpPr>
        <p:spPr>
          <a:xfrm>
            <a:off x="261782" y="253070"/>
            <a:ext cx="9132938"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dirty="0">
                <a:solidFill>
                  <a:schemeClr val="dk1"/>
                </a:solidFill>
                <a:latin typeface="Avenir Book" panose="02000503020000020003" pitchFamily="2" charset="0"/>
                <a:ea typeface="Calibri"/>
                <a:cs typeface="Calibri"/>
                <a:sym typeface="Calibri"/>
              </a:rPr>
              <a:t>Why is this forest plot notable?</a:t>
            </a:r>
            <a:endParaRPr b="1" dirty="0">
              <a:latin typeface="Avenir Book" panose="02000503020000020003" pitchFamily="2" charset="0"/>
            </a:endParaRPr>
          </a:p>
        </p:txBody>
      </p:sp>
      <p:sp>
        <p:nvSpPr>
          <p:cNvPr id="162" name="Google Shape;162;p7"/>
          <p:cNvSpPr txBox="1"/>
          <p:nvPr/>
        </p:nvSpPr>
        <p:spPr>
          <a:xfrm>
            <a:off x="318865" y="1461032"/>
            <a:ext cx="11996704"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dirty="0">
                <a:solidFill>
                  <a:srgbClr val="0070C0"/>
                </a:solidFill>
                <a:latin typeface="Avenir Book" panose="02000503020000020003" pitchFamily="2" charset="0"/>
                <a:ea typeface="Calibri"/>
                <a:cs typeface="Calibri"/>
                <a:sym typeface="Calibri"/>
              </a:rPr>
              <a:t>Tropical dry forest (seasonal drought, high interannual variation in rainfall)  </a:t>
            </a:r>
            <a:endParaRPr dirty="0">
              <a:latin typeface="Avenir Book" panose="02000503020000020003" pitchFamily="2" charset="0"/>
            </a:endParaRPr>
          </a:p>
        </p:txBody>
      </p:sp>
      <p:sp>
        <p:nvSpPr>
          <p:cNvPr id="163" name="Google Shape;163;p7"/>
          <p:cNvSpPr txBox="1"/>
          <p:nvPr/>
        </p:nvSpPr>
        <p:spPr>
          <a:xfrm>
            <a:off x="449892" y="4671752"/>
            <a:ext cx="563534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dirty="0">
                <a:solidFill>
                  <a:srgbClr val="0070C0"/>
                </a:solidFill>
                <a:latin typeface="Avenir Book" panose="02000503020000020003" pitchFamily="2" charset="0"/>
                <a:ea typeface="Calibri"/>
                <a:cs typeface="Calibri"/>
                <a:sym typeface="Calibri"/>
              </a:rPr>
              <a:t>Long-term dynamics</a:t>
            </a:r>
            <a:endParaRPr dirty="0">
              <a:latin typeface="Avenir Book" panose="02000503020000020003" pitchFamily="2" charset="0"/>
            </a:endParaRPr>
          </a:p>
        </p:txBody>
      </p:sp>
      <p:sp>
        <p:nvSpPr>
          <p:cNvPr id="164" name="Google Shape;164;p7"/>
          <p:cNvSpPr txBox="1"/>
          <p:nvPr/>
        </p:nvSpPr>
        <p:spPr>
          <a:xfrm>
            <a:off x="428377" y="3178276"/>
            <a:ext cx="193830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dirty="0">
                <a:solidFill>
                  <a:srgbClr val="0070C0"/>
                </a:solidFill>
                <a:latin typeface="Avenir Book" panose="02000503020000020003" pitchFamily="2" charset="0"/>
                <a:ea typeface="Calibri"/>
                <a:cs typeface="Calibri"/>
                <a:sym typeface="Calibri"/>
              </a:rPr>
              <a:t>Disturbed</a:t>
            </a:r>
            <a:endParaRPr dirty="0">
              <a:latin typeface="Avenir Book" panose="02000503020000020003" pitchFamily="2" charset="0"/>
            </a:endParaRPr>
          </a:p>
        </p:txBody>
      </p:sp>
      <p:sp>
        <p:nvSpPr>
          <p:cNvPr id="165" name="Google Shape;165;p7"/>
          <p:cNvSpPr txBox="1"/>
          <p:nvPr/>
        </p:nvSpPr>
        <p:spPr>
          <a:xfrm>
            <a:off x="1258530" y="3549664"/>
            <a:ext cx="9521452" cy="46162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400"/>
              <a:buFont typeface="Arial"/>
              <a:buChar char="•"/>
            </a:pPr>
            <a:r>
              <a:rPr lang="en-US" sz="2400" dirty="0">
                <a:solidFill>
                  <a:schemeClr val="dk1"/>
                </a:solidFill>
                <a:latin typeface="Avenir Book" panose="02000503020000020003" pitchFamily="2" charset="0"/>
                <a:ea typeface="Calibri"/>
                <a:cs typeface="Calibri"/>
                <a:sym typeface="Calibri"/>
              </a:rPr>
              <a:t>It is in various stages of recovery from human disturbance</a:t>
            </a:r>
            <a:endParaRPr dirty="0">
              <a:latin typeface="Avenir Book" panose="02000503020000020003" pitchFamily="2" charset="0"/>
            </a:endParaRPr>
          </a:p>
        </p:txBody>
      </p:sp>
      <p:sp>
        <p:nvSpPr>
          <p:cNvPr id="166" name="Google Shape;166;p7"/>
          <p:cNvSpPr txBox="1"/>
          <p:nvPr/>
        </p:nvSpPr>
        <p:spPr>
          <a:xfrm>
            <a:off x="1122734" y="2127694"/>
            <a:ext cx="10933470" cy="120028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400"/>
              <a:buFont typeface="Arial"/>
              <a:buChar char="•"/>
            </a:pPr>
            <a:r>
              <a:rPr lang="en-US" sz="2400" dirty="0">
                <a:solidFill>
                  <a:schemeClr val="dk1"/>
                </a:solidFill>
                <a:latin typeface="Avenir Book" panose="02000503020000020003" pitchFamily="2" charset="0"/>
                <a:ea typeface="Calibri"/>
                <a:cs typeface="Calibri"/>
                <a:sym typeface="Calibri"/>
              </a:rPr>
              <a:t>A bellwether for the fate of more mesic tropical forests under climate change</a:t>
            </a:r>
            <a:endParaRPr dirty="0">
              <a:latin typeface="Avenir Book" panose="02000503020000020003" pitchFamily="2" charset="0"/>
            </a:endParaRPr>
          </a:p>
          <a:p>
            <a:pPr marL="285750" marR="0" lvl="0" indent="-285750" algn="l" rtl="0">
              <a:spcBef>
                <a:spcPts val="0"/>
              </a:spcBef>
              <a:spcAft>
                <a:spcPts val="0"/>
              </a:spcAft>
              <a:buClr>
                <a:schemeClr val="dk1"/>
              </a:buClr>
              <a:buSzPts val="2400"/>
              <a:buFont typeface="Arial"/>
              <a:buChar char="•"/>
            </a:pPr>
            <a:r>
              <a:rPr lang="en-US" sz="2400" dirty="0">
                <a:solidFill>
                  <a:schemeClr val="dk1"/>
                </a:solidFill>
                <a:latin typeface="Avenir Book" panose="02000503020000020003" pitchFamily="2" charset="0"/>
                <a:ea typeface="Calibri"/>
                <a:cs typeface="Calibri"/>
                <a:sym typeface="Calibri"/>
              </a:rPr>
              <a:t>One of a relatively small number of dry forest plots  </a:t>
            </a:r>
            <a:endParaRPr dirty="0">
              <a:latin typeface="Avenir Book" panose="02000503020000020003" pitchFamily="2" charset="0"/>
            </a:endParaRPr>
          </a:p>
          <a:p>
            <a:pPr marL="0" marR="0" lvl="0" indent="0" algn="l" rtl="0">
              <a:spcBef>
                <a:spcPts val="0"/>
              </a:spcBef>
              <a:spcAft>
                <a:spcPts val="0"/>
              </a:spcAft>
              <a:buNone/>
            </a:pPr>
            <a:r>
              <a:rPr lang="en-US" sz="2400" dirty="0">
                <a:solidFill>
                  <a:schemeClr val="dk1"/>
                </a:solidFill>
                <a:latin typeface="Avenir Book" panose="02000503020000020003" pitchFamily="2" charset="0"/>
                <a:ea typeface="Calibri"/>
                <a:cs typeface="Calibri"/>
                <a:sym typeface="Calibri"/>
              </a:rPr>
              <a:t>  </a:t>
            </a:r>
            <a:endParaRPr dirty="0">
              <a:latin typeface="Avenir Book" panose="02000503020000020003" pitchFamily="2" charset="0"/>
            </a:endParaRPr>
          </a:p>
        </p:txBody>
      </p:sp>
      <p:sp>
        <p:nvSpPr>
          <p:cNvPr id="167" name="Google Shape;167;p7"/>
          <p:cNvSpPr txBox="1"/>
          <p:nvPr/>
        </p:nvSpPr>
        <p:spPr>
          <a:xfrm>
            <a:off x="1280800" y="5213089"/>
            <a:ext cx="10552612" cy="830956"/>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400"/>
              <a:buFont typeface="Arial"/>
              <a:buChar char="•"/>
            </a:pPr>
            <a:r>
              <a:rPr lang="en-US" sz="2400" dirty="0">
                <a:solidFill>
                  <a:schemeClr val="dk1"/>
                </a:solidFill>
                <a:latin typeface="Avenir Book" panose="02000503020000020003" pitchFamily="2" charset="0"/>
                <a:ea typeface="Calibri"/>
                <a:cs typeface="Calibri"/>
                <a:sym typeface="Calibri"/>
              </a:rPr>
              <a:t>Although only 1 census with ForestGeo protocol, 3 additional surveys with overlapping protocols provide 44 years of forest dynamics.    </a:t>
            </a:r>
            <a:endParaRPr dirty="0">
              <a:latin typeface="Avenir Book" panose="02000503020000020003" pitchFamily="2" charset="0"/>
            </a:endParaRPr>
          </a:p>
        </p:txBody>
      </p:sp>
      <p:sp>
        <p:nvSpPr>
          <p:cNvPr id="168" name="Google Shape;168;p7"/>
          <p:cNvSpPr txBox="1"/>
          <p:nvPr/>
        </p:nvSpPr>
        <p:spPr>
          <a:xfrm>
            <a:off x="1258530" y="3882760"/>
            <a:ext cx="9521452" cy="830956"/>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2400"/>
              <a:buFont typeface="Arial"/>
              <a:buChar char="•"/>
            </a:pPr>
            <a:r>
              <a:rPr lang="en-US" sz="2400" dirty="0">
                <a:solidFill>
                  <a:schemeClr val="dk1"/>
                </a:solidFill>
                <a:latin typeface="Avenir Book" panose="02000503020000020003" pitchFamily="2" charset="0"/>
                <a:ea typeface="Calibri"/>
                <a:cs typeface="Calibri"/>
                <a:sym typeface="Calibri"/>
              </a:rPr>
              <a:t>An accurate reflection of an increasing large fraction of tropical forest</a:t>
            </a:r>
            <a:endParaRPr dirty="0">
              <a:latin typeface="Avenir Book" panose="02000503020000020003" pitchFamily="2"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8"/>
          <p:cNvPicPr preferRelativeResize="0"/>
          <p:nvPr/>
        </p:nvPicPr>
        <p:blipFill rotWithShape="1">
          <a:blip r:embed="rId3">
            <a:alphaModFix/>
          </a:blip>
          <a:srcRect/>
          <a:stretch/>
        </p:blipFill>
        <p:spPr>
          <a:xfrm>
            <a:off x="69719" y="767194"/>
            <a:ext cx="7213600" cy="3431713"/>
          </a:xfrm>
          <a:prstGeom prst="rect">
            <a:avLst/>
          </a:prstGeom>
          <a:noFill/>
          <a:ln>
            <a:noFill/>
          </a:ln>
        </p:spPr>
      </p:pic>
      <p:pic>
        <p:nvPicPr>
          <p:cNvPr id="174" name="Google Shape;174;p8"/>
          <p:cNvPicPr preferRelativeResize="0"/>
          <p:nvPr/>
        </p:nvPicPr>
        <p:blipFill rotWithShape="1">
          <a:blip r:embed="rId4">
            <a:alphaModFix/>
          </a:blip>
          <a:srcRect/>
          <a:stretch/>
        </p:blipFill>
        <p:spPr>
          <a:xfrm>
            <a:off x="1071078" y="4043793"/>
            <a:ext cx="6096000" cy="1056826"/>
          </a:xfrm>
          <a:prstGeom prst="rect">
            <a:avLst/>
          </a:prstGeom>
          <a:noFill/>
          <a:ln>
            <a:noFill/>
          </a:ln>
        </p:spPr>
      </p:pic>
      <p:sp>
        <p:nvSpPr>
          <p:cNvPr id="175" name="Google Shape;175;p8"/>
          <p:cNvSpPr/>
          <p:nvPr/>
        </p:nvSpPr>
        <p:spPr>
          <a:xfrm>
            <a:off x="253498" y="5595338"/>
            <a:ext cx="54229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a:ea typeface="Avenir"/>
                <a:cs typeface="Avenir"/>
                <a:sym typeface="Avenir"/>
              </a:rPr>
              <a:t>Mean annual rainfall 1565 ± 463 mm (mean ± SD)</a:t>
            </a:r>
            <a:endParaRPr dirty="0">
              <a:latin typeface="Avenir Book" panose="02000503020000020003" pitchFamily="2" charset="0"/>
            </a:endParaRPr>
          </a:p>
        </p:txBody>
      </p:sp>
      <p:sp>
        <p:nvSpPr>
          <p:cNvPr id="176" name="Google Shape;176;p8"/>
          <p:cNvSpPr txBox="1"/>
          <p:nvPr/>
        </p:nvSpPr>
        <p:spPr>
          <a:xfrm>
            <a:off x="1720043" y="103404"/>
            <a:ext cx="4375957" cy="9540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dirty="0">
                <a:solidFill>
                  <a:srgbClr val="FF6600"/>
                </a:solidFill>
                <a:latin typeface="Avenir"/>
                <a:ea typeface="Avenir"/>
                <a:cs typeface="Avenir"/>
                <a:sym typeface="Avenir"/>
              </a:rPr>
              <a:t>Annual Precipitation Lowland Guanacaste</a:t>
            </a:r>
            <a:endParaRPr dirty="0">
              <a:latin typeface="Avenir Book" panose="02000503020000020003" pitchFamily="2" charset="0"/>
            </a:endParaRPr>
          </a:p>
        </p:txBody>
      </p:sp>
      <p:sp>
        <p:nvSpPr>
          <p:cNvPr id="177" name="Google Shape;177;p8"/>
          <p:cNvSpPr txBox="1"/>
          <p:nvPr/>
        </p:nvSpPr>
        <p:spPr>
          <a:xfrm>
            <a:off x="253498" y="6108306"/>
            <a:ext cx="7537382"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a:ea typeface="Avenir"/>
                <a:cs typeface="Avenir"/>
                <a:sym typeface="Avenir"/>
              </a:rPr>
              <a:t>Annual rainfall highly variable – ranging from 3,000mm (1937) to 700mm (1985)</a:t>
            </a:r>
            <a:endParaRPr dirty="0">
              <a:latin typeface="Avenir Book" panose="02000503020000020003" pitchFamily="2" charset="0"/>
            </a:endParaRPr>
          </a:p>
        </p:txBody>
      </p:sp>
      <p:sp>
        <p:nvSpPr>
          <p:cNvPr id="178" name="Google Shape;178;p8"/>
          <p:cNvSpPr/>
          <p:nvPr/>
        </p:nvSpPr>
        <p:spPr>
          <a:xfrm>
            <a:off x="253498" y="5118560"/>
            <a:ext cx="54229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a:ea typeface="Avenir"/>
                <a:cs typeface="Avenir"/>
                <a:sym typeface="Avenir"/>
              </a:rPr>
              <a:t>Distinct dry season ~ 5-6 months of little to no rain</a:t>
            </a:r>
            <a:endParaRPr dirty="0">
              <a:latin typeface="Avenir Book" panose="02000503020000020003" pitchFamily="2" charset="0"/>
            </a:endParaRPr>
          </a:p>
        </p:txBody>
      </p:sp>
      <p:pic>
        <p:nvPicPr>
          <p:cNvPr id="179" name="Google Shape;179;p8"/>
          <p:cNvPicPr preferRelativeResize="0"/>
          <p:nvPr/>
        </p:nvPicPr>
        <p:blipFill rotWithShape="1">
          <a:blip r:embed="rId5">
            <a:alphaModFix/>
          </a:blip>
          <a:srcRect/>
          <a:stretch/>
        </p:blipFill>
        <p:spPr>
          <a:xfrm>
            <a:off x="7067775" y="22066"/>
            <a:ext cx="5124226" cy="3527008"/>
          </a:xfrm>
          <a:prstGeom prst="rect">
            <a:avLst/>
          </a:prstGeom>
          <a:noFill/>
          <a:ln>
            <a:noFill/>
          </a:ln>
        </p:spPr>
      </p:pic>
      <p:pic>
        <p:nvPicPr>
          <p:cNvPr id="180" name="Google Shape;180;p8"/>
          <p:cNvPicPr preferRelativeResize="0"/>
          <p:nvPr/>
        </p:nvPicPr>
        <p:blipFill rotWithShape="1">
          <a:blip r:embed="rId6">
            <a:alphaModFix/>
          </a:blip>
          <a:srcRect/>
          <a:stretch/>
        </p:blipFill>
        <p:spPr>
          <a:xfrm>
            <a:off x="7067774" y="3429000"/>
            <a:ext cx="5124226" cy="345106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5" name="Google Shape;185;p9"/>
          <p:cNvPicPr preferRelativeResize="0"/>
          <p:nvPr/>
        </p:nvPicPr>
        <p:blipFill rotWithShape="1">
          <a:blip r:embed="rId3">
            <a:alphaModFix/>
          </a:blip>
          <a:srcRect/>
          <a:stretch/>
        </p:blipFill>
        <p:spPr>
          <a:xfrm>
            <a:off x="2097741" y="2122790"/>
            <a:ext cx="2907610" cy="2953068"/>
          </a:xfrm>
          <a:prstGeom prst="rect">
            <a:avLst/>
          </a:prstGeom>
          <a:noFill/>
          <a:ln>
            <a:noFill/>
          </a:ln>
        </p:spPr>
      </p:pic>
      <p:sp>
        <p:nvSpPr>
          <p:cNvPr id="186" name="Google Shape;186;p9"/>
          <p:cNvSpPr txBox="1"/>
          <p:nvPr/>
        </p:nvSpPr>
        <p:spPr>
          <a:xfrm>
            <a:off x="2499595" y="5194178"/>
            <a:ext cx="2395246"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George C. Stevens</a:t>
            </a:r>
            <a:endParaRPr dirty="0">
              <a:latin typeface="Avenir Book" panose="02000503020000020003" pitchFamily="2" charset="0"/>
            </a:endParaRPr>
          </a:p>
        </p:txBody>
      </p:sp>
      <p:pic>
        <p:nvPicPr>
          <p:cNvPr id="187" name="Google Shape;187;p9"/>
          <p:cNvPicPr preferRelativeResize="0"/>
          <p:nvPr/>
        </p:nvPicPr>
        <p:blipFill rotWithShape="1">
          <a:blip r:embed="rId4">
            <a:alphaModFix/>
          </a:blip>
          <a:srcRect/>
          <a:stretch/>
        </p:blipFill>
        <p:spPr>
          <a:xfrm>
            <a:off x="6096000" y="1474757"/>
            <a:ext cx="2907611" cy="4039359"/>
          </a:xfrm>
          <a:prstGeom prst="rect">
            <a:avLst/>
          </a:prstGeom>
          <a:noFill/>
          <a:ln>
            <a:noFill/>
          </a:ln>
        </p:spPr>
      </p:pic>
      <p:sp>
        <p:nvSpPr>
          <p:cNvPr id="188" name="Google Shape;188;p9"/>
          <p:cNvSpPr txBox="1"/>
          <p:nvPr/>
        </p:nvSpPr>
        <p:spPr>
          <a:xfrm>
            <a:off x="6571901" y="5633272"/>
            <a:ext cx="2206339"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venir Book" panose="02000503020000020003" pitchFamily="2" charset="0"/>
                <a:ea typeface="Calibri"/>
                <a:cs typeface="Calibri"/>
                <a:sym typeface="Calibri"/>
              </a:rPr>
              <a:t>Stephen Hubbell</a:t>
            </a:r>
            <a:endParaRPr dirty="0">
              <a:latin typeface="Avenir Book" panose="02000503020000020003" pitchFamily="2" charset="0"/>
            </a:endParaRPr>
          </a:p>
        </p:txBody>
      </p:sp>
      <p:sp>
        <p:nvSpPr>
          <p:cNvPr id="189" name="Google Shape;189;p9"/>
          <p:cNvSpPr txBox="1"/>
          <p:nvPr/>
        </p:nvSpPr>
        <p:spPr>
          <a:xfrm>
            <a:off x="974154" y="693175"/>
            <a:ext cx="8298937"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dk1"/>
                </a:solidFill>
                <a:latin typeface="Avenir Book" panose="02000503020000020003" pitchFamily="2" charset="0"/>
                <a:ea typeface="Calibri"/>
                <a:cs typeface="Calibri"/>
                <a:sym typeface="Calibri"/>
              </a:rPr>
              <a:t>Initial Forest Survey 1976 and 1977</a:t>
            </a:r>
            <a:endParaRPr dirty="0">
              <a:latin typeface="Avenir Book" panose="02000503020000020003" pitchFamily="2" charset="0"/>
            </a:endParaRPr>
          </a:p>
        </p:txBody>
      </p:sp>
      <p:sp>
        <p:nvSpPr>
          <p:cNvPr id="2" name="TextBox 1">
            <a:extLst>
              <a:ext uri="{FF2B5EF4-FFF2-40B4-BE49-F238E27FC236}">
                <a16:creationId xmlns:a16="http://schemas.microsoft.com/office/drawing/2014/main" id="{451DC8A3-AC51-8EFB-5EC5-34402FFC44F5}"/>
              </a:ext>
            </a:extLst>
          </p:cNvPr>
          <p:cNvSpPr txBox="1"/>
          <p:nvPr/>
        </p:nvSpPr>
        <p:spPr>
          <a:xfrm>
            <a:off x="6446778" y="6121719"/>
            <a:ext cx="2206053" cy="307777"/>
          </a:xfrm>
          <a:prstGeom prst="rect">
            <a:avLst/>
          </a:prstGeom>
          <a:noFill/>
        </p:spPr>
        <p:txBody>
          <a:bodyPr wrap="none" rtlCol="0">
            <a:spAutoFit/>
          </a:bodyPr>
          <a:lstStyle/>
          <a:p>
            <a:r>
              <a:rPr lang="en-US" dirty="0">
                <a:latin typeface="Avenir Book" panose="02000503020000020003" pitchFamily="2" charset="0"/>
              </a:rPr>
              <a:t>PI University of Michigan </a:t>
            </a:r>
          </a:p>
        </p:txBody>
      </p:sp>
      <p:sp>
        <p:nvSpPr>
          <p:cNvPr id="3" name="TextBox 2">
            <a:extLst>
              <a:ext uri="{FF2B5EF4-FFF2-40B4-BE49-F238E27FC236}">
                <a16:creationId xmlns:a16="http://schemas.microsoft.com/office/drawing/2014/main" id="{5223C362-B39A-5015-B585-BA0DB81E195E}"/>
              </a:ext>
            </a:extLst>
          </p:cNvPr>
          <p:cNvSpPr txBox="1"/>
          <p:nvPr/>
        </p:nvSpPr>
        <p:spPr>
          <a:xfrm>
            <a:off x="2392233" y="6010936"/>
            <a:ext cx="2502608" cy="307777"/>
          </a:xfrm>
          <a:prstGeom prst="rect">
            <a:avLst/>
          </a:prstGeom>
          <a:noFill/>
        </p:spPr>
        <p:txBody>
          <a:bodyPr wrap="none" rtlCol="0">
            <a:spAutoFit/>
          </a:bodyPr>
          <a:lstStyle/>
          <a:p>
            <a:r>
              <a:rPr lang="en-US" dirty="0">
                <a:latin typeface="Avenir Book" panose="02000503020000020003" pitchFamily="2" charset="0"/>
              </a:rPr>
              <a:t>Graduate student at the time</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772</TotalTime>
  <Words>2354</Words>
  <Application>Microsoft Macintosh PowerPoint</Application>
  <PresentationFormat>Widescreen</PresentationFormat>
  <Paragraphs>361</Paragraphs>
  <Slides>46</Slides>
  <Notes>46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46</vt:i4>
      </vt:variant>
    </vt:vector>
  </HeadingPairs>
  <TitlesOfParts>
    <vt:vector size="53" baseType="lpstr">
      <vt:lpstr>Arial</vt:lpstr>
      <vt:lpstr>Lato</vt:lpstr>
      <vt:lpstr>Calibri</vt:lpstr>
      <vt:lpstr>Avenir</vt:lpstr>
      <vt:lpstr>Avenir Book</vt:lpstr>
      <vt:lpstr>Office Theme</vt:lpstr>
      <vt:lpstr>Office Theme</vt:lpstr>
      <vt:lpstr>An Introduction to the San Emilio Forest Dynamics Plot: Assessing the drivers underlying four decades of change in a neotropical seasonally dry forest</vt:lpstr>
      <vt:lpstr>Acknowledgements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Not much net change in absolute species  richness but forest is shifting non-randomly</vt:lpstr>
      <vt:lpstr>PowerPoint Presentation</vt:lpstr>
      <vt:lpstr>PowerPoint Presentation</vt:lpstr>
      <vt:lpstr>(2) Succession signal is present but minimal</vt:lpstr>
      <vt:lpstr>(3) Forest is turning more deciduous -  Loss of evergreen mesic species</vt:lpstr>
      <vt:lpstr>PowerPoint Presentation</vt:lpstr>
      <vt:lpstr>PowerPoint Presentation</vt:lpstr>
      <vt:lpstr>(4) There is also a directional shift in   forest phenotypes  (Traits)</vt:lpstr>
      <vt:lpstr>PowerPoint Presentation</vt:lpstr>
      <vt:lpstr>(5) Notable reduction in forest understory  species and stems</vt:lpstr>
      <vt:lpstr>45 Year Higher Order Stats </vt:lpstr>
      <vt:lpstr>PowerPoint Presentation</vt:lpstr>
      <vt:lpstr>PowerPoint Presentation</vt:lpstr>
      <vt:lpstr>PowerPoint Presentation</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Brian enquist</dc:creator>
  <cp:lastModifiedBy>Enquist, Brian J - (benquist)</cp:lastModifiedBy>
  <cp:revision>5</cp:revision>
  <dcterms:created xsi:type="dcterms:W3CDTF">2021-11-12T22:29:13Z</dcterms:created>
  <dcterms:modified xsi:type="dcterms:W3CDTF">2026-08-01T02:32:01Z</dcterms:modified>
</cp:coreProperties>
</file>